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6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1"/>
    <p:sldMasterId id="2147483740" r:id="rId2"/>
    <p:sldMasterId id="2147483755" r:id="rId3"/>
    <p:sldMasterId id="2147483771" r:id="rId4"/>
    <p:sldMasterId id="2147483786" r:id="rId5"/>
  </p:sldMasterIdLst>
  <p:notesMasterIdLst>
    <p:notesMasterId r:id="rId28"/>
  </p:notesMasterIdLst>
  <p:sldIdLst>
    <p:sldId id="553" r:id="rId6"/>
    <p:sldId id="3455" r:id="rId7"/>
    <p:sldId id="3341" r:id="rId8"/>
    <p:sldId id="3125" r:id="rId9"/>
    <p:sldId id="767" r:id="rId10"/>
    <p:sldId id="959" r:id="rId11"/>
    <p:sldId id="1043" r:id="rId12"/>
    <p:sldId id="782" r:id="rId13"/>
    <p:sldId id="834" r:id="rId14"/>
    <p:sldId id="779" r:id="rId15"/>
    <p:sldId id="3343" r:id="rId16"/>
    <p:sldId id="1041" r:id="rId17"/>
    <p:sldId id="744" r:id="rId18"/>
    <p:sldId id="1371" r:id="rId19"/>
    <p:sldId id="3215" r:id="rId20"/>
    <p:sldId id="2993" r:id="rId21"/>
    <p:sldId id="1030" r:id="rId22"/>
    <p:sldId id="1017" r:id="rId23"/>
    <p:sldId id="742" r:id="rId24"/>
    <p:sldId id="1130" r:id="rId25"/>
    <p:sldId id="257" r:id="rId26"/>
    <p:sldId id="3113" r:id="rId27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93F"/>
    <a:srgbClr val="E46C0A"/>
    <a:srgbClr val="FBC1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1"/>
    <p:restoredTop sz="86359"/>
  </p:normalViewPr>
  <p:slideViewPr>
    <p:cSldViewPr snapToGrid="0" snapToObjects="1">
      <p:cViewPr varScale="1">
        <p:scale>
          <a:sx n="63" d="100"/>
          <a:sy n="63" d="100"/>
        </p:scale>
        <p:origin x="1644" y="60"/>
      </p:cViewPr>
      <p:guideLst>
        <p:guide orient="horz" pos="2160"/>
        <p:guide pos="2880"/>
      </p:guideLst>
    </p:cSldViewPr>
  </p:slideViewPr>
  <p:notesTextViewPr>
    <p:cViewPr>
      <p:scale>
        <a:sx n="95" d="100"/>
        <a:sy n="9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055767722194895E-2"/>
          <c:y val="4.1401547351382233E-2"/>
          <c:w val="0.52932021808753926"/>
          <c:h val="0.9281260026729271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bg1"/>
              </a:solidFill>
              <a:round/>
            </a:ln>
            <a:effectLst/>
          </c:spPr>
          <c:marker>
            <c:symbol val="none"/>
          </c:marker>
          <c:cat>
            <c:strRef>
              <c:f>Sheet1!$A$2:$A$261</c:f>
              <c:strCache>
                <c:ptCount val="253"/>
                <c:pt idx="0">
                  <c:v>1999</c:v>
                </c:pt>
                <c:pt idx="12">
                  <c:v>2000</c:v>
                </c:pt>
                <c:pt idx="72">
                  <c:v>2005</c:v>
                </c:pt>
                <c:pt idx="84">
                  <c:v>2006</c:v>
                </c:pt>
                <c:pt idx="96">
                  <c:v>2007</c:v>
                </c:pt>
                <c:pt idx="132">
                  <c:v>2010</c:v>
                </c:pt>
                <c:pt idx="192">
                  <c:v>2015</c:v>
                </c:pt>
                <c:pt idx="240">
                  <c:v>2019</c:v>
                </c:pt>
                <c:pt idx="252">
                  <c:v>2020</c:v>
                </c:pt>
              </c:strCache>
            </c:strRef>
          </c:cat>
          <c:val>
            <c:numRef>
              <c:f>Sheet1!$B$2:$B$261</c:f>
              <c:numCache>
                <c:formatCode>#,##0.0</c:formatCode>
                <c:ptCount val="260"/>
                <c:pt idx="0">
                  <c:v>5.0999999999999996</c:v>
                </c:pt>
                <c:pt idx="1">
                  <c:v>5</c:v>
                </c:pt>
                <c:pt idx="2">
                  <c:v>5</c:v>
                </c:pt>
                <c:pt idx="3">
                  <c:v>5.0999999999999996</c:v>
                </c:pt>
                <c:pt idx="4">
                  <c:v>5</c:v>
                </c:pt>
                <c:pt idx="5">
                  <c:v>4.7</c:v>
                </c:pt>
                <c:pt idx="6">
                  <c:v>4.5999999999999996</c:v>
                </c:pt>
                <c:pt idx="7">
                  <c:v>4.7</c:v>
                </c:pt>
                <c:pt idx="8">
                  <c:v>4.7</c:v>
                </c:pt>
                <c:pt idx="9">
                  <c:v>4.8</c:v>
                </c:pt>
                <c:pt idx="10">
                  <c:v>4.5</c:v>
                </c:pt>
                <c:pt idx="11" formatCode="0.0">
                  <c:v>4</c:v>
                </c:pt>
                <c:pt idx="12" formatCode="0.0">
                  <c:v>4.2</c:v>
                </c:pt>
                <c:pt idx="13" formatCode="0.0">
                  <c:v>4.7</c:v>
                </c:pt>
                <c:pt idx="14" formatCode="0.0">
                  <c:v>4.0999999999999996</c:v>
                </c:pt>
                <c:pt idx="15" formatCode="0.0">
                  <c:v>4.5999999999999996</c:v>
                </c:pt>
                <c:pt idx="16" formatCode="0.0">
                  <c:v>4.5999999999999996</c:v>
                </c:pt>
                <c:pt idx="17" formatCode="0.0">
                  <c:v>4.7</c:v>
                </c:pt>
                <c:pt idx="18" formatCode="0.0">
                  <c:v>4.5999999999999996</c:v>
                </c:pt>
                <c:pt idx="19" formatCode="0.0">
                  <c:v>4.7</c:v>
                </c:pt>
                <c:pt idx="20" formatCode="0.0">
                  <c:v>4.4000000000000004</c:v>
                </c:pt>
                <c:pt idx="21" formatCode="0.0">
                  <c:v>4.5</c:v>
                </c:pt>
                <c:pt idx="22" formatCode="0.0">
                  <c:v>4.2</c:v>
                </c:pt>
                <c:pt idx="23" formatCode="0.0">
                  <c:v>4.4000000000000004</c:v>
                </c:pt>
                <c:pt idx="24" formatCode="0.0">
                  <c:v>4.2</c:v>
                </c:pt>
                <c:pt idx="25" formatCode="0.0">
                  <c:v>4.5</c:v>
                </c:pt>
                <c:pt idx="26" formatCode="0.0">
                  <c:v>4.4000000000000004</c:v>
                </c:pt>
                <c:pt idx="27" formatCode="0.0">
                  <c:v>4.8</c:v>
                </c:pt>
                <c:pt idx="28" formatCode="0.0">
                  <c:v>4.5999999999999996</c:v>
                </c:pt>
                <c:pt idx="29" formatCode="0.0">
                  <c:v>4.7</c:v>
                </c:pt>
                <c:pt idx="30" formatCode="0.0">
                  <c:v>4.4000000000000004</c:v>
                </c:pt>
                <c:pt idx="31" formatCode="0.0">
                  <c:v>4.9000000000000004</c:v>
                </c:pt>
                <c:pt idx="32" formatCode="0.0">
                  <c:v>5</c:v>
                </c:pt>
                <c:pt idx="33" formatCode="0.0">
                  <c:v>4.5999999999999996</c:v>
                </c:pt>
                <c:pt idx="34" formatCode="0.0">
                  <c:v>5</c:v>
                </c:pt>
                <c:pt idx="35" formatCode="0.0">
                  <c:v>4.0999999999999996</c:v>
                </c:pt>
                <c:pt idx="36" formatCode="0.0">
                  <c:v>4.3</c:v>
                </c:pt>
                <c:pt idx="37" formatCode="0.0">
                  <c:v>4.5999999999999996</c:v>
                </c:pt>
                <c:pt idx="38" formatCode="0.0">
                  <c:v>4.5999999999999996</c:v>
                </c:pt>
                <c:pt idx="39" formatCode="0.0">
                  <c:v>4.9000000000000004</c:v>
                </c:pt>
                <c:pt idx="40" formatCode="0.0">
                  <c:v>4.7</c:v>
                </c:pt>
                <c:pt idx="41" formatCode="0.0">
                  <c:v>4.9000000000000004</c:v>
                </c:pt>
                <c:pt idx="42" formatCode="0.0">
                  <c:v>4.5999999999999996</c:v>
                </c:pt>
                <c:pt idx="43" formatCode="0.0">
                  <c:v>5</c:v>
                </c:pt>
                <c:pt idx="44" formatCode="0.0">
                  <c:v>4.8</c:v>
                </c:pt>
                <c:pt idx="45" formatCode="0.0">
                  <c:v>4.9000000000000004</c:v>
                </c:pt>
                <c:pt idx="46" formatCode="0.0">
                  <c:v>4.9000000000000004</c:v>
                </c:pt>
                <c:pt idx="47" formatCode="0.0">
                  <c:v>4.3</c:v>
                </c:pt>
                <c:pt idx="48" formatCode="0.0">
                  <c:v>4.5999999999999996</c:v>
                </c:pt>
                <c:pt idx="49" formatCode="0.0">
                  <c:v>4.7</c:v>
                </c:pt>
                <c:pt idx="50" formatCode="0.0">
                  <c:v>4.7</c:v>
                </c:pt>
                <c:pt idx="51" formatCode="0.0">
                  <c:v>5.0999999999999996</c:v>
                </c:pt>
                <c:pt idx="52" formatCode="0.0">
                  <c:v>4.8</c:v>
                </c:pt>
                <c:pt idx="53" formatCode="0.0">
                  <c:v>5</c:v>
                </c:pt>
                <c:pt idx="54" formatCode="0.0">
                  <c:v>4.5</c:v>
                </c:pt>
                <c:pt idx="55" formatCode="0.0">
                  <c:v>4.5</c:v>
                </c:pt>
                <c:pt idx="56" formatCode="0.0">
                  <c:v>4.3</c:v>
                </c:pt>
                <c:pt idx="57" formatCode="0.0">
                  <c:v>4.5</c:v>
                </c:pt>
                <c:pt idx="58" formatCode="0.0">
                  <c:v>4.8</c:v>
                </c:pt>
                <c:pt idx="59" formatCode="0.0">
                  <c:v>4.2</c:v>
                </c:pt>
                <c:pt idx="60" formatCode="0.0">
                  <c:v>4.3</c:v>
                </c:pt>
                <c:pt idx="61" formatCode="0.0">
                  <c:v>4.5</c:v>
                </c:pt>
                <c:pt idx="62" formatCode="0.0">
                  <c:v>4.4000000000000004</c:v>
                </c:pt>
                <c:pt idx="63" formatCode="0.0">
                  <c:v>4.3</c:v>
                </c:pt>
                <c:pt idx="64" formatCode="0.0">
                  <c:v>4.2</c:v>
                </c:pt>
                <c:pt idx="65" formatCode="0.0">
                  <c:v>4.0999999999999996</c:v>
                </c:pt>
                <c:pt idx="66" formatCode="0.0">
                  <c:v>4.3</c:v>
                </c:pt>
                <c:pt idx="67" formatCode="0.0">
                  <c:v>4.5</c:v>
                </c:pt>
                <c:pt idx="68" formatCode="0.0">
                  <c:v>4.2</c:v>
                </c:pt>
                <c:pt idx="69" formatCode="0.0">
                  <c:v>4.3</c:v>
                </c:pt>
                <c:pt idx="70" formatCode="0.0">
                  <c:v>4.4000000000000004</c:v>
                </c:pt>
                <c:pt idx="71" formatCode="0.0">
                  <c:v>3.9</c:v>
                </c:pt>
                <c:pt idx="72" formatCode="0.0">
                  <c:v>4</c:v>
                </c:pt>
                <c:pt idx="73" formatCode="0.0">
                  <c:v>4.0999999999999996</c:v>
                </c:pt>
                <c:pt idx="74" formatCode="0.0">
                  <c:v>4</c:v>
                </c:pt>
                <c:pt idx="75" formatCode="0.0">
                  <c:v>4.2</c:v>
                </c:pt>
                <c:pt idx="76" formatCode="0.0">
                  <c:v>4.3</c:v>
                </c:pt>
                <c:pt idx="77" formatCode="0.0">
                  <c:v>4.5</c:v>
                </c:pt>
                <c:pt idx="78" formatCode="0.0">
                  <c:v>4.5999999999999996</c:v>
                </c:pt>
                <c:pt idx="79" formatCode="0.0">
                  <c:v>4.7</c:v>
                </c:pt>
                <c:pt idx="80" formatCode="0.0">
                  <c:v>4.5999999999999996</c:v>
                </c:pt>
                <c:pt idx="81" formatCode="0.0">
                  <c:v>4.8</c:v>
                </c:pt>
                <c:pt idx="82" formatCode="0.0">
                  <c:v>5</c:v>
                </c:pt>
                <c:pt idx="83" formatCode="0.0">
                  <c:v>5</c:v>
                </c:pt>
                <c:pt idx="84" formatCode="0.0">
                  <c:v>5.2</c:v>
                </c:pt>
                <c:pt idx="85" formatCode="0.0">
                  <c:v>5.2</c:v>
                </c:pt>
                <c:pt idx="86" formatCode="0.0">
                  <c:v>5.6</c:v>
                </c:pt>
                <c:pt idx="87" formatCode="0.0">
                  <c:v>6.1</c:v>
                </c:pt>
                <c:pt idx="88" formatCode="0.0">
                  <c:v>6.5</c:v>
                </c:pt>
                <c:pt idx="89" formatCode="0.0">
                  <c:v>6.9</c:v>
                </c:pt>
                <c:pt idx="90" formatCode="0.0">
                  <c:v>7.3</c:v>
                </c:pt>
                <c:pt idx="91" formatCode="0.0">
                  <c:v>7.3</c:v>
                </c:pt>
                <c:pt idx="92" formatCode="0.0">
                  <c:v>7.2</c:v>
                </c:pt>
                <c:pt idx="93" formatCode="0.0">
                  <c:v>7.3</c:v>
                </c:pt>
                <c:pt idx="94" formatCode="0.0">
                  <c:v>7.2</c:v>
                </c:pt>
                <c:pt idx="95" formatCode="0.0">
                  <c:v>6.4</c:v>
                </c:pt>
                <c:pt idx="96" formatCode="0.0">
                  <c:v>6.6</c:v>
                </c:pt>
                <c:pt idx="97" formatCode="0.0">
                  <c:v>7</c:v>
                </c:pt>
                <c:pt idx="98" formatCode="0.0">
                  <c:v>7.4</c:v>
                </c:pt>
                <c:pt idx="99" formatCode="0.0">
                  <c:v>8.5</c:v>
                </c:pt>
                <c:pt idx="100" formatCode="0.0">
                  <c:v>8.9</c:v>
                </c:pt>
                <c:pt idx="101" formatCode="0.0">
                  <c:v>9.1</c:v>
                </c:pt>
                <c:pt idx="102" formatCode="0.0">
                  <c:v>9.6</c:v>
                </c:pt>
                <c:pt idx="103" formatCode="0.0">
                  <c:v>9.6</c:v>
                </c:pt>
                <c:pt idx="104" formatCode="0.0">
                  <c:v>10.199999999999999</c:v>
                </c:pt>
                <c:pt idx="105" formatCode="0.0">
                  <c:v>10.6</c:v>
                </c:pt>
                <c:pt idx="106" formatCode="0.0">
                  <c:v>10</c:v>
                </c:pt>
                <c:pt idx="107" formatCode="0.0">
                  <c:v>9.6</c:v>
                </c:pt>
                <c:pt idx="108" formatCode="0.0">
                  <c:v>10</c:v>
                </c:pt>
                <c:pt idx="109" formatCode="0.0">
                  <c:v>9.8000000000000007</c:v>
                </c:pt>
                <c:pt idx="110" formatCode="0.0">
                  <c:v>9.8000000000000007</c:v>
                </c:pt>
                <c:pt idx="111" formatCode="0.0">
                  <c:v>11.1</c:v>
                </c:pt>
                <c:pt idx="112" formatCode="0.0">
                  <c:v>10.8</c:v>
                </c:pt>
                <c:pt idx="113" formatCode="0.0">
                  <c:v>11.1</c:v>
                </c:pt>
                <c:pt idx="114" formatCode="0.0">
                  <c:v>11</c:v>
                </c:pt>
                <c:pt idx="115" formatCode="0.0">
                  <c:v>10.3</c:v>
                </c:pt>
                <c:pt idx="116" formatCode="0.0">
                  <c:v>10.1</c:v>
                </c:pt>
                <c:pt idx="117" formatCode="0.0">
                  <c:v>10.4</c:v>
                </c:pt>
                <c:pt idx="118" formatCode="0.0">
                  <c:v>11</c:v>
                </c:pt>
                <c:pt idx="119" formatCode="0.0">
                  <c:v>9.4</c:v>
                </c:pt>
                <c:pt idx="120" formatCode="0.0">
                  <c:v>9.5</c:v>
                </c:pt>
                <c:pt idx="121" formatCode="0.0">
                  <c:v>9.6999999999999993</c:v>
                </c:pt>
                <c:pt idx="122" formatCode="0.0">
                  <c:v>9.6</c:v>
                </c:pt>
                <c:pt idx="123" formatCode="0.0">
                  <c:v>10.199999999999999</c:v>
                </c:pt>
                <c:pt idx="124" formatCode="0.0">
                  <c:v>9.6999999999999993</c:v>
                </c:pt>
                <c:pt idx="125" formatCode="0.0">
                  <c:v>9.4</c:v>
                </c:pt>
                <c:pt idx="126" formatCode="0.0">
                  <c:v>9.3000000000000007</c:v>
                </c:pt>
                <c:pt idx="127" formatCode="0.0">
                  <c:v>8.9</c:v>
                </c:pt>
                <c:pt idx="128" formatCode="0.0">
                  <c:v>8.1</c:v>
                </c:pt>
                <c:pt idx="129" formatCode="0.0">
                  <c:v>7.1</c:v>
                </c:pt>
                <c:pt idx="130" formatCode="0.0">
                  <c:v>6.5</c:v>
                </c:pt>
                <c:pt idx="131" formatCode="0.0">
                  <c:v>7.5</c:v>
                </c:pt>
                <c:pt idx="132" formatCode="0.0">
                  <c:v>7.9</c:v>
                </c:pt>
                <c:pt idx="133" formatCode="0.0">
                  <c:v>8.4</c:v>
                </c:pt>
                <c:pt idx="134" formatCode="0.0">
                  <c:v>8.3000000000000007</c:v>
                </c:pt>
                <c:pt idx="135" formatCode="0.0">
                  <c:v>8.5</c:v>
                </c:pt>
                <c:pt idx="136" formatCode="0.0">
                  <c:v>8.1</c:v>
                </c:pt>
                <c:pt idx="137" formatCode="0.0">
                  <c:v>8.9</c:v>
                </c:pt>
                <c:pt idx="138" formatCode="0.0">
                  <c:v>11.9</c:v>
                </c:pt>
                <c:pt idx="139" formatCode="0.0">
                  <c:v>11.5</c:v>
                </c:pt>
                <c:pt idx="140" formatCode="0.0">
                  <c:v>10.7</c:v>
                </c:pt>
                <c:pt idx="141" formatCode="0.0">
                  <c:v>10.3</c:v>
                </c:pt>
                <c:pt idx="142" formatCode="0.0">
                  <c:v>9.4</c:v>
                </c:pt>
                <c:pt idx="143" formatCode="0.0">
                  <c:v>8.5</c:v>
                </c:pt>
                <c:pt idx="144" formatCode="0.0">
                  <c:v>7.9</c:v>
                </c:pt>
                <c:pt idx="145" formatCode="0.0">
                  <c:v>8.6999999999999993</c:v>
                </c:pt>
                <c:pt idx="146" formatCode="0.0">
                  <c:v>8.5</c:v>
                </c:pt>
                <c:pt idx="147" formatCode="0.0">
                  <c:v>9.1999999999999993</c:v>
                </c:pt>
                <c:pt idx="148" formatCode="0.0">
                  <c:v>9.1</c:v>
                </c:pt>
                <c:pt idx="149" formatCode="0.0">
                  <c:v>9</c:v>
                </c:pt>
                <c:pt idx="150" formatCode="0.0">
                  <c:v>9.1</c:v>
                </c:pt>
                <c:pt idx="151" formatCode="0.0">
                  <c:v>8.3000000000000007</c:v>
                </c:pt>
                <c:pt idx="152" formatCode="0.0">
                  <c:v>8</c:v>
                </c:pt>
                <c:pt idx="153" formatCode="0.0">
                  <c:v>7.6</c:v>
                </c:pt>
                <c:pt idx="154" formatCode="0.0">
                  <c:v>7.2</c:v>
                </c:pt>
                <c:pt idx="155" formatCode="0.0">
                  <c:v>6.4</c:v>
                </c:pt>
                <c:pt idx="156" formatCode="0.0">
                  <c:v>6.2</c:v>
                </c:pt>
                <c:pt idx="157" formatCode="0.0">
                  <c:v>6.3</c:v>
                </c:pt>
                <c:pt idx="158" formatCode="0.0">
                  <c:v>6.2</c:v>
                </c:pt>
                <c:pt idx="159" formatCode="0.0">
                  <c:v>6.5</c:v>
                </c:pt>
                <c:pt idx="160" formatCode="0.0">
                  <c:v>6.4</c:v>
                </c:pt>
                <c:pt idx="161" formatCode="0.0">
                  <c:v>6.4</c:v>
                </c:pt>
                <c:pt idx="162" formatCode="0.0">
                  <c:v>6.4</c:v>
                </c:pt>
                <c:pt idx="163" formatCode="0.0">
                  <c:v>6.1</c:v>
                </c:pt>
                <c:pt idx="164" formatCode="0.0">
                  <c:v>5.5</c:v>
                </c:pt>
                <c:pt idx="165" formatCode="0.0">
                  <c:v>5.3</c:v>
                </c:pt>
                <c:pt idx="166" formatCode="0.0">
                  <c:v>4.8</c:v>
                </c:pt>
                <c:pt idx="167" formatCode="0.0">
                  <c:v>4.5</c:v>
                </c:pt>
                <c:pt idx="168" formatCode="0.0">
                  <c:v>4.3</c:v>
                </c:pt>
                <c:pt idx="169" formatCode="0.0">
                  <c:v>4.5</c:v>
                </c:pt>
                <c:pt idx="170" formatCode="0.0">
                  <c:v>4.5999999999999996</c:v>
                </c:pt>
                <c:pt idx="171" formatCode="0.0">
                  <c:v>5.0999999999999996</c:v>
                </c:pt>
                <c:pt idx="172" formatCode="0.0">
                  <c:v>5</c:v>
                </c:pt>
                <c:pt idx="173" formatCode="0.0">
                  <c:v>5.0999999999999996</c:v>
                </c:pt>
                <c:pt idx="174" formatCode="0.0">
                  <c:v>5.0999999999999996</c:v>
                </c:pt>
                <c:pt idx="175" formatCode="0.0">
                  <c:v>5</c:v>
                </c:pt>
                <c:pt idx="176" formatCode="0.0">
                  <c:v>5.0999999999999996</c:v>
                </c:pt>
                <c:pt idx="177" formatCode="0.0">
                  <c:v>5</c:v>
                </c:pt>
                <c:pt idx="178" formatCode="0.0">
                  <c:v>5</c:v>
                </c:pt>
                <c:pt idx="179" formatCode="0.0">
                  <c:v>4.5999999999999996</c:v>
                </c:pt>
                <c:pt idx="180" formatCode="0.0">
                  <c:v>4.7</c:v>
                </c:pt>
                <c:pt idx="181" formatCode="0.0">
                  <c:v>4.8</c:v>
                </c:pt>
                <c:pt idx="182" formatCode="0.0">
                  <c:v>5</c:v>
                </c:pt>
                <c:pt idx="183" formatCode="0.0">
                  <c:v>5.6</c:v>
                </c:pt>
                <c:pt idx="184" formatCode="0.0">
                  <c:v>5.5</c:v>
                </c:pt>
                <c:pt idx="185" formatCode="0.0">
                  <c:v>5.6</c:v>
                </c:pt>
                <c:pt idx="186" formatCode="0.0">
                  <c:v>5.7</c:v>
                </c:pt>
                <c:pt idx="187" formatCode="0.0">
                  <c:v>5.6</c:v>
                </c:pt>
                <c:pt idx="188" formatCode="0.0">
                  <c:v>5.5</c:v>
                </c:pt>
                <c:pt idx="189" formatCode="0.0">
                  <c:v>5.3</c:v>
                </c:pt>
                <c:pt idx="190" formatCode="0.0">
                  <c:v>5</c:v>
                </c:pt>
                <c:pt idx="191" formatCode="0.0">
                  <c:v>4.4000000000000004</c:v>
                </c:pt>
                <c:pt idx="192" formatCode="0.0">
                  <c:v>4.5</c:v>
                </c:pt>
                <c:pt idx="193" formatCode="0.0">
                  <c:v>4.5</c:v>
                </c:pt>
                <c:pt idx="194" formatCode="0.0">
                  <c:v>4.5999999999999996</c:v>
                </c:pt>
                <c:pt idx="195" formatCode="0.0">
                  <c:v>5.2</c:v>
                </c:pt>
                <c:pt idx="196" formatCode="0.0">
                  <c:v>5.2</c:v>
                </c:pt>
                <c:pt idx="197" formatCode="0.0">
                  <c:v>5</c:v>
                </c:pt>
                <c:pt idx="198" formatCode="0.0">
                  <c:v>5</c:v>
                </c:pt>
                <c:pt idx="199" formatCode="0.0">
                  <c:v>5.0999999999999996</c:v>
                </c:pt>
                <c:pt idx="200" formatCode="0.0">
                  <c:v>4.9000000000000004</c:v>
                </c:pt>
                <c:pt idx="201" formatCode="0.0">
                  <c:v>4.8</c:v>
                </c:pt>
                <c:pt idx="202" formatCode="0.0">
                  <c:v>5.0999999999999996</c:v>
                </c:pt>
                <c:pt idx="203" formatCode="0.0">
                  <c:v>3.9</c:v>
                </c:pt>
                <c:pt idx="204" formatCode="0.0">
                  <c:v>4</c:v>
                </c:pt>
                <c:pt idx="205" formatCode="0.0">
                  <c:v>4.3</c:v>
                </c:pt>
                <c:pt idx="206" formatCode="0.0">
                  <c:v>4.4000000000000004</c:v>
                </c:pt>
                <c:pt idx="207" formatCode="0.0">
                  <c:v>4.7</c:v>
                </c:pt>
                <c:pt idx="208" formatCode="0.0">
                  <c:v>4.7</c:v>
                </c:pt>
                <c:pt idx="209" formatCode="0.0">
                  <c:v>4.5999999999999996</c:v>
                </c:pt>
                <c:pt idx="210" formatCode="0.0">
                  <c:v>4.7</c:v>
                </c:pt>
                <c:pt idx="211" formatCode="0.0">
                  <c:v>4.5</c:v>
                </c:pt>
                <c:pt idx="212" formatCode="0.0">
                  <c:v>4.5</c:v>
                </c:pt>
                <c:pt idx="213" formatCode="0.0">
                  <c:v>4.3</c:v>
                </c:pt>
                <c:pt idx="214" formatCode="0.0">
                  <c:v>4</c:v>
                </c:pt>
                <c:pt idx="215" formatCode="0.0">
                  <c:v>3.6</c:v>
                </c:pt>
                <c:pt idx="216" formatCode="0.0">
                  <c:v>3.6</c:v>
                </c:pt>
                <c:pt idx="217" formatCode="0.0">
                  <c:v>3.8</c:v>
                </c:pt>
                <c:pt idx="218" formatCode="0.0">
                  <c:v>3.9</c:v>
                </c:pt>
                <c:pt idx="219" formatCode="0.0">
                  <c:v>4.0999999999999996</c:v>
                </c:pt>
                <c:pt idx="220" formatCode="0.0">
                  <c:v>4.2</c:v>
                </c:pt>
                <c:pt idx="221" formatCode="0.0">
                  <c:v>4.2</c:v>
                </c:pt>
                <c:pt idx="222" formatCode="0.0">
                  <c:v>4.2</c:v>
                </c:pt>
                <c:pt idx="223" formatCode="0.0">
                  <c:v>4.2</c:v>
                </c:pt>
                <c:pt idx="224" formatCode="0.0">
                  <c:v>4.0999999999999996</c:v>
                </c:pt>
                <c:pt idx="225" formatCode="0.0">
                  <c:v>4</c:v>
                </c:pt>
                <c:pt idx="226" formatCode="0.0">
                  <c:v>3.6</c:v>
                </c:pt>
                <c:pt idx="227" formatCode="0.0">
                  <c:v>3.1</c:v>
                </c:pt>
                <c:pt idx="228" formatCode="0.0">
                  <c:v>3.3</c:v>
                </c:pt>
                <c:pt idx="229" formatCode="0.0">
                  <c:v>3.4</c:v>
                </c:pt>
                <c:pt idx="230" formatCode="0.0">
                  <c:v>3.6</c:v>
                </c:pt>
                <c:pt idx="231" formatCode="0.0">
                  <c:v>4</c:v>
                </c:pt>
                <c:pt idx="232" formatCode="0.0">
                  <c:v>4.2</c:v>
                </c:pt>
                <c:pt idx="233" formatCode="0.0">
                  <c:v>4.3</c:v>
                </c:pt>
                <c:pt idx="234" formatCode="0.0">
                  <c:v>4.3</c:v>
                </c:pt>
                <c:pt idx="235" formatCode="0.0">
                  <c:v>4.3</c:v>
                </c:pt>
                <c:pt idx="236" formatCode="0.0">
                  <c:v>4.3</c:v>
                </c:pt>
                <c:pt idx="237" formatCode="0.0">
                  <c:v>4.3</c:v>
                </c:pt>
                <c:pt idx="238" formatCode="0.0">
                  <c:v>4</c:v>
                </c:pt>
                <c:pt idx="239" formatCode="0.0">
                  <c:v>3.7</c:v>
                </c:pt>
                <c:pt idx="240" formatCode="0.0">
                  <c:v>3.8</c:v>
                </c:pt>
                <c:pt idx="241" formatCode="0.0">
                  <c:v>3.6</c:v>
                </c:pt>
                <c:pt idx="242" formatCode="0.0">
                  <c:v>3.8</c:v>
                </c:pt>
                <c:pt idx="243" formatCode="0.0">
                  <c:v>4.2</c:v>
                </c:pt>
                <c:pt idx="244" formatCode="0.0">
                  <c:v>4.3</c:v>
                </c:pt>
                <c:pt idx="245" formatCode="0.0">
                  <c:v>4.3</c:v>
                </c:pt>
                <c:pt idx="246" formatCode="0.0">
                  <c:v>4.2</c:v>
                </c:pt>
                <c:pt idx="247" formatCode="0.0">
                  <c:v>4</c:v>
                </c:pt>
                <c:pt idx="248" formatCode="0.0">
                  <c:v>4</c:v>
                </c:pt>
                <c:pt idx="249" formatCode="0.0">
                  <c:v>3.9</c:v>
                </c:pt>
                <c:pt idx="250" formatCode="0.0">
                  <c:v>3.7</c:v>
                </c:pt>
                <c:pt idx="251" formatCode="0.0">
                  <c:v>3</c:v>
                </c:pt>
                <c:pt idx="252" formatCode="0.0">
                  <c:v>3.1</c:v>
                </c:pt>
                <c:pt idx="253" formatCode="0.0">
                  <c:v>3</c:v>
                </c:pt>
                <c:pt idx="254" formatCode="0.0">
                  <c:v>3.4</c:v>
                </c:pt>
                <c:pt idx="255" formatCode="0.0">
                  <c:v>4</c:v>
                </c:pt>
                <c:pt idx="256" formatCode="0.0">
                  <c:v>4.8</c:v>
                </c:pt>
                <c:pt idx="257" formatCode="0.0">
                  <c:v>3.9</c:v>
                </c:pt>
                <c:pt idx="258" formatCode="0.0">
                  <c:v>3.1</c:v>
                </c:pt>
                <c:pt idx="259" formatCode="0.0">
                  <c:v>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ACD7-144D-9724-48524E6469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28829632"/>
        <c:axId val="1228832560"/>
      </c:lineChart>
      <c:catAx>
        <c:axId val="12288296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28832560"/>
        <c:crosses val="autoZero"/>
        <c:auto val="1"/>
        <c:lblAlgn val="ctr"/>
        <c:lblOffset val="100"/>
        <c:noMultiLvlLbl val="0"/>
      </c:catAx>
      <c:valAx>
        <c:axId val="1228832560"/>
        <c:scaling>
          <c:orientation val="minMax"/>
          <c:max val="13"/>
          <c:min val="2"/>
        </c:scaling>
        <c:delete val="0"/>
        <c:axPos val="l"/>
        <c:numFmt formatCode="#,##0.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8829632"/>
        <c:crosses val="autoZero"/>
        <c:crossBetween val="between"/>
        <c:majorUnit val="1"/>
      </c:valAx>
      <c:spPr>
        <a:noFill/>
        <a:ln w="25400"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600" dirty="0">
                <a:solidFill>
                  <a:schemeClr val="bg1"/>
                </a:solidFill>
              </a:rPr>
              <a:t>New Homes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830203277688915E-2"/>
          <c:y val="4.8701095024118839E-2"/>
          <c:w val="0.9233959344462217"/>
          <c:h val="0.926887372317811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2C45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5EE-4DDE-9B52-F1BBA21C03E2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5EE-4DDE-9B52-F1BBA21C03E2}"/>
              </c:ext>
            </c:extLst>
          </c:dPt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5EE-4DDE-9B52-F1BBA21C03E2}"/>
                </c:ext>
              </c:extLst>
            </c:dLbl>
            <c:dLbl>
              <c:idx val="1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5EE-4DDE-9B52-F1BBA21C03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Sales</c:v>
                </c:pt>
                <c:pt idx="1">
                  <c:v>Listings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0.43</c:v>
                </c:pt>
                <c:pt idx="1">
                  <c:v>-0.33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5EE-4DDE-9B52-F1BBA21C03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2017925135"/>
        <c:axId val="2118193199"/>
      </c:barChart>
      <c:catAx>
        <c:axId val="20179251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8193199"/>
        <c:crosses val="autoZero"/>
        <c:auto val="1"/>
        <c:lblAlgn val="ctr"/>
        <c:lblOffset val="100"/>
        <c:noMultiLvlLbl val="0"/>
      </c:catAx>
      <c:valAx>
        <c:axId val="2118193199"/>
        <c:scaling>
          <c:orientation val="minMax"/>
          <c:max val="0.55000000000000004"/>
          <c:min val="-0.4"/>
        </c:scaling>
        <c:delete val="1"/>
        <c:axPos val="l"/>
        <c:numFmt formatCode="0%" sourceLinked="1"/>
        <c:majorTickMark val="out"/>
        <c:minorTickMark val="none"/>
        <c:tickLblPos val="nextTo"/>
        <c:crossAx val="20179251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6348413574626E-2"/>
          <c:y val="2.8563927582980563E-2"/>
          <c:w val="0.96583612417798526"/>
          <c:h val="0.858954310801703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D87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Chicago</c:v>
                </c:pt>
                <c:pt idx="1">
                  <c:v>Indianapolis</c:v>
                </c:pt>
                <c:pt idx="2">
                  <c:v>Cleveland</c:v>
                </c:pt>
                <c:pt idx="3">
                  <c:v>Orlando</c:v>
                </c:pt>
                <c:pt idx="4">
                  <c:v>Cincinnati</c:v>
                </c:pt>
                <c:pt idx="5">
                  <c:v>Portland</c:v>
                </c:pt>
                <c:pt idx="6">
                  <c:v>St. Louis</c:v>
                </c:pt>
                <c:pt idx="7">
                  <c:v>Detroit</c:v>
                </c:pt>
                <c:pt idx="8">
                  <c:v>D.C.</c:v>
                </c:pt>
              </c:strCache>
            </c:strRef>
          </c:cat>
          <c:val>
            <c:numRef>
              <c:f>Sheet1!$B$2:$B$10</c:f>
              <c:numCache>
                <c:formatCode>0.0%</c:formatCode>
                <c:ptCount val="9"/>
                <c:pt idx="0">
                  <c:v>0.45900000000000002</c:v>
                </c:pt>
                <c:pt idx="1">
                  <c:v>0.40500000000000003</c:v>
                </c:pt>
                <c:pt idx="2" formatCode="0%">
                  <c:v>0.33</c:v>
                </c:pt>
                <c:pt idx="3">
                  <c:v>0.25600000000000001</c:v>
                </c:pt>
                <c:pt idx="4" formatCode="0%">
                  <c:v>0.24</c:v>
                </c:pt>
                <c:pt idx="5">
                  <c:v>0.23100000000000001</c:v>
                </c:pt>
                <c:pt idx="6">
                  <c:v>0.221</c:v>
                </c:pt>
                <c:pt idx="7">
                  <c:v>0.215</c:v>
                </c:pt>
                <c:pt idx="8">
                  <c:v>0.20799999999999999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AC-42B1-B2C1-C3C6D116BB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933643599"/>
        <c:axId val="1113431567"/>
      </c:barChart>
      <c:catAx>
        <c:axId val="9336435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3431567"/>
        <c:crosses val="autoZero"/>
        <c:auto val="1"/>
        <c:lblAlgn val="ctr"/>
        <c:lblOffset val="100"/>
        <c:noMultiLvlLbl val="0"/>
      </c:catAx>
      <c:valAx>
        <c:axId val="1113431567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9336435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A3E5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Sheet1!$A$2:$A$25</c:f>
              <c:numCache>
                <c:formatCode>General</c:formatCode>
                <c:ptCount val="24"/>
                <c:pt idx="0">
                  <c:v>1985</c:v>
                </c:pt>
                <c:pt idx="1">
                  <c:v>1987</c:v>
                </c:pt>
                <c:pt idx="2">
                  <c:v>1989</c:v>
                </c:pt>
                <c:pt idx="3">
                  <c:v>1991</c:v>
                </c:pt>
                <c:pt idx="4">
                  <c:v>1993</c:v>
                </c:pt>
                <c:pt idx="5">
                  <c:v>1995</c:v>
                </c:pt>
                <c:pt idx="6">
                  <c:v>1997</c:v>
                </c:pt>
                <c:pt idx="7">
                  <c:v>2000</c:v>
                </c:pt>
                <c:pt idx="8">
                  <c:v>2002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</c:numCache>
            </c:num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5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6</c:v>
                </c:pt>
                <c:pt idx="6">
                  <c:v>7</c:v>
                </c:pt>
                <c:pt idx="7">
                  <c:v>6</c:v>
                </c:pt>
                <c:pt idx="8">
                  <c:v>6</c:v>
                </c:pt>
                <c:pt idx="9">
                  <c:v>6</c:v>
                </c:pt>
                <c:pt idx="10">
                  <c:v>6</c:v>
                </c:pt>
                <c:pt idx="11">
                  <c:v>6</c:v>
                </c:pt>
                <c:pt idx="12">
                  <c:v>6</c:v>
                </c:pt>
                <c:pt idx="13">
                  <c:v>6</c:v>
                </c:pt>
                <c:pt idx="14">
                  <c:v>7</c:v>
                </c:pt>
                <c:pt idx="15">
                  <c:v>8</c:v>
                </c:pt>
                <c:pt idx="16">
                  <c:v>9</c:v>
                </c:pt>
                <c:pt idx="17">
                  <c:v>9</c:v>
                </c:pt>
                <c:pt idx="18">
                  <c:v>9</c:v>
                </c:pt>
                <c:pt idx="19">
                  <c:v>10</c:v>
                </c:pt>
                <c:pt idx="20">
                  <c:v>9</c:v>
                </c:pt>
                <c:pt idx="21">
                  <c:v>10</c:v>
                </c:pt>
                <c:pt idx="22">
                  <c:v>10</c:v>
                </c:pt>
                <c:pt idx="2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7-4155-B195-405961F5A9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412615472"/>
        <c:axId val="412615800"/>
      </c:barChart>
      <c:catAx>
        <c:axId val="412615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2615800"/>
        <c:crosses val="autoZero"/>
        <c:auto val="1"/>
        <c:lblAlgn val="ctr"/>
        <c:lblOffset val="100"/>
        <c:noMultiLvlLbl val="0"/>
      </c:catAx>
      <c:valAx>
        <c:axId val="412615800"/>
        <c:scaling>
          <c:orientation val="minMax"/>
          <c:max val="10"/>
          <c:min val="3"/>
        </c:scaling>
        <c:delete val="1"/>
        <c:axPos val="l"/>
        <c:numFmt formatCode="General" sourceLinked="1"/>
        <c:majorTickMark val="out"/>
        <c:minorTickMark val="none"/>
        <c:tickLblPos val="nextTo"/>
        <c:crossAx val="412615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ED7D31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CAE-4D50-A76C-40C0F10A87B0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CCAE-4D50-A76C-40C0F10A87B0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CCAE-4D50-A76C-40C0F10A87B0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CAE-4D50-A76C-40C0F10A87B0}"/>
              </c:ext>
            </c:extLst>
          </c:dPt>
          <c:dPt>
            <c:idx val="4"/>
            <c:bubble3D val="0"/>
            <c:spPr>
              <a:solidFill>
                <a:srgbClr val="00B0F0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CCAE-4D50-A76C-40C0F10A87B0}"/>
              </c:ext>
            </c:extLst>
          </c:dPt>
          <c:dPt>
            <c:idx val="5"/>
            <c:bubble3D val="0"/>
            <c:explosion val="10"/>
            <c:spPr>
              <a:solidFill>
                <a:srgbClr val="0070C0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CAE-4D50-A76C-40C0F10A87B0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fld id="{33281C1E-2196-4012-9CE5-A8B137F8BE91}" type="VALUE">
                      <a:rPr lang="en-US" sz="1800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CCAE-4D50-A76C-40C0F10A87B0}"/>
                </c:ext>
              </c:extLst>
            </c:dLbl>
            <c:dLbl>
              <c:idx val="2"/>
              <c:layout>
                <c:manualLayout>
                  <c:x val="-0.17890725623993461"/>
                  <c:y val="3.9243856766374985E-2"/>
                </c:manualLayout>
              </c:layout>
              <c:tx>
                <c:rich>
                  <a:bodyPr/>
                  <a:lstStyle/>
                  <a:p>
                    <a:fld id="{8DB94BC6-5E2B-4E8D-B7AD-CCCDF0D45024}" type="VALUE">
                      <a:rPr lang="en-US" sz="2800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CAE-4D50-A76C-40C0F10A87B0}"/>
                </c:ext>
              </c:extLst>
            </c:dLbl>
            <c:dLbl>
              <c:idx val="3"/>
              <c:layout>
                <c:manualLayout>
                  <c:x val="-0.13403311954249142"/>
                  <c:y val="-9.88974879174737E-2"/>
                </c:manualLayout>
              </c:layout>
              <c:tx>
                <c:rich>
                  <a:bodyPr/>
                  <a:lstStyle/>
                  <a:p>
                    <a:fld id="{308BEF2D-914B-426B-84F0-FD281CA1E4E6}" type="VALUE">
                      <a:rPr lang="en-US" sz="2400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CAE-4D50-A76C-40C0F10A87B0}"/>
                </c:ext>
              </c:extLst>
            </c:dLbl>
            <c:dLbl>
              <c:idx val="4"/>
              <c:layout>
                <c:manualLayout>
                  <c:x val="-1.6552014041140938E-2"/>
                  <c:y val="-0.16582685387886564"/>
                </c:manualLayout>
              </c:layout>
              <c:tx>
                <c:rich>
                  <a:bodyPr/>
                  <a:lstStyle/>
                  <a:p>
                    <a:fld id="{7EBF6E2E-5718-43F9-92FC-2DB144707461}" type="VALUE">
                      <a:rPr lang="en-US" sz="2800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CAE-4D50-A76C-40C0F10A87B0}"/>
                </c:ext>
              </c:extLst>
            </c:dLbl>
            <c:dLbl>
              <c:idx val="5"/>
              <c:layout>
                <c:manualLayout>
                  <c:x val="0.21543547450049255"/>
                  <c:y val="5.1240981970217203E-2"/>
                </c:manualLayout>
              </c:layout>
              <c:tx>
                <c:rich>
                  <a:bodyPr/>
                  <a:lstStyle/>
                  <a:p>
                    <a:fld id="{AE7D3392-48BB-4A46-A758-699560422136}" type="VALUE">
                      <a:rPr lang="en-US" sz="3600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CAE-4D50-A76C-40C0F10A87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&lt; 10%</c:v>
                </c:pt>
                <c:pt idx="1">
                  <c:v>11-20%</c:v>
                </c:pt>
                <c:pt idx="2">
                  <c:v>21-40%</c:v>
                </c:pt>
                <c:pt idx="3">
                  <c:v>41-60%</c:v>
                </c:pt>
                <c:pt idx="4">
                  <c:v>60-99%</c:v>
                </c:pt>
                <c:pt idx="5">
                  <c:v>100%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7.2999999999999995E-2</c:v>
                </c:pt>
                <c:pt idx="1">
                  <c:v>6.0999999999999999E-2</c:v>
                </c:pt>
                <c:pt idx="2">
                  <c:v>0.154</c:v>
                </c:pt>
                <c:pt idx="3">
                  <c:v>0.125</c:v>
                </c:pt>
                <c:pt idx="4">
                  <c:v>0.16600000000000001</c:v>
                </c:pt>
                <c:pt idx="5">
                  <c:v>0.42099999999999999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AE-4D50-A76C-40C0F10A87B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06976069237664"/>
          <c:y val="0.84296388474818718"/>
          <c:w val="0.56307359932689527"/>
          <c:h val="0.15703611525181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explosion val="5"/>
          <c:dPt>
            <c:idx val="0"/>
            <c:bubble3D val="0"/>
            <c:spPr>
              <a:solidFill>
                <a:srgbClr val="0070C0"/>
              </a:solidFill>
              <a:ln w="19050"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9C4-45B6-B13B-2F2301AFCC6B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87B-46C9-A1FA-39795AD78A74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0.00%</c:formatCode>
                <c:ptCount val="2"/>
                <c:pt idx="0">
                  <c:v>0.53800000000000003</c:v>
                </c:pt>
                <c:pt idx="1">
                  <c:v>0.46200000000000002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7B-46C9-A1FA-39795AD78A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72C45A"/>
            </a:solidFill>
            <a:ln w="12700"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2C45A"/>
              </a:solidFill>
              <a:ln w="12700" cap="rnd">
                <a:solidFill>
                  <a:schemeClr val="tx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C758-400C-B35C-6999E12FCCA6}"/>
              </c:ext>
            </c:extLst>
          </c:dPt>
          <c:dPt>
            <c:idx val="1"/>
            <c:invertIfNegative val="0"/>
            <c:bubble3D val="0"/>
            <c:spPr>
              <a:solidFill>
                <a:srgbClr val="72C45A"/>
              </a:solidFill>
              <a:ln w="12700" cap="rnd">
                <a:solidFill>
                  <a:schemeClr val="tx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5313-40C2-8CA5-AB87AF34FA20}"/>
              </c:ext>
            </c:extLst>
          </c:dPt>
          <c:dPt>
            <c:idx val="2"/>
            <c:invertIfNegative val="0"/>
            <c:bubble3D val="0"/>
            <c:spPr>
              <a:solidFill>
                <a:srgbClr val="72C45A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6C16-4E35-8CB2-54BFF103810A}"/>
              </c:ext>
            </c:extLst>
          </c:dPt>
          <c:dPt>
            <c:idx val="3"/>
            <c:invertIfNegative val="0"/>
            <c:bubble3D val="0"/>
            <c:spPr>
              <a:solidFill>
                <a:srgbClr val="72C45A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141-48C1-AD4A-94E029FFAACF}"/>
              </c:ext>
            </c:extLst>
          </c:dPt>
          <c:dPt>
            <c:idx val="4"/>
            <c:invertIfNegative val="0"/>
            <c:bubble3D val="0"/>
            <c:spPr>
              <a:solidFill>
                <a:srgbClr val="0CADEF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141-48C1-AD4A-94E029FFAACF}"/>
              </c:ext>
            </c:extLst>
          </c:dPt>
          <c:dPt>
            <c:idx val="5"/>
            <c:invertIfNegative val="0"/>
            <c:bubble3D val="0"/>
            <c:spPr>
              <a:solidFill>
                <a:srgbClr val="0CADEF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42A9-419E-9942-23573E2E2F44}"/>
              </c:ext>
            </c:extLst>
          </c:dPt>
          <c:dPt>
            <c:idx val="6"/>
            <c:invertIfNegative val="0"/>
            <c:bubble3D val="0"/>
            <c:spPr>
              <a:solidFill>
                <a:srgbClr val="0CADEF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13A-4FC1-ACE4-246D8C01BF3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Goldman Sachs</c:v>
                </c:pt>
                <c:pt idx="1">
                  <c:v>JP Morgan</c:v>
                </c:pt>
                <c:pt idx="2">
                  <c:v>Wells Fargo</c:v>
                </c:pt>
                <c:pt idx="3">
                  <c:v>Bank of America</c:v>
                </c:pt>
                <c:pt idx="4">
                  <c:v>NY Fed</c:v>
                </c:pt>
                <c:pt idx="5">
                  <c:v>Conference Board</c:v>
                </c:pt>
                <c:pt idx="6">
                  <c:v>CNBC/Moody's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0.25</c:v>
                </c:pt>
                <c:pt idx="1">
                  <c:v>0.25</c:v>
                </c:pt>
                <c:pt idx="2">
                  <c:v>0.18</c:v>
                </c:pt>
                <c:pt idx="3">
                  <c:v>0.15</c:v>
                </c:pt>
                <c:pt idx="4" formatCode="0.0%">
                  <c:v>0.16800000000000001</c:v>
                </c:pt>
                <c:pt idx="5" formatCode="0.0%">
                  <c:v>0.20599999999999999</c:v>
                </c:pt>
                <c:pt idx="6" formatCode="0.0%">
                  <c:v>0.16700000000000001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13-40C2-8CA5-AB87AF34FA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"/>
        <c:axId val="1858893071"/>
        <c:axId val="1967796623"/>
      </c:barChart>
      <c:catAx>
        <c:axId val="18588930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7796623"/>
        <c:crosses val="autoZero"/>
        <c:auto val="1"/>
        <c:lblAlgn val="ctr"/>
        <c:lblOffset val="100"/>
        <c:noMultiLvlLbl val="0"/>
      </c:catAx>
      <c:valAx>
        <c:axId val="1967796623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858893071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469296583163599E-2"/>
          <c:y val="3.5096358091110738E-2"/>
          <c:w val="0.97618049760764902"/>
          <c:h val="0.883409007589373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Existing Homes Sales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1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3EDF-43BE-AD24-746B572E07D9}"/>
              </c:ext>
            </c:extLst>
          </c:dPt>
          <c:dPt>
            <c:idx val="1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EDF-43BE-AD24-746B572E07D9}"/>
              </c:ext>
            </c:extLst>
          </c:dPt>
          <c:dPt>
            <c:idx val="1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3EDF-43BE-AD24-746B572E07D9}"/>
              </c:ext>
            </c:extLst>
          </c:dPt>
          <c:dPt>
            <c:idx val="17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EDF-43BE-AD24-746B572E07D9}"/>
              </c:ext>
            </c:extLst>
          </c:dPt>
          <c:dPt>
            <c:idx val="18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3CD1-464E-A9BE-D3B660FF0107}"/>
              </c:ext>
            </c:extLst>
          </c:dPt>
          <c:dPt>
            <c:idx val="19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3CD1-464E-A9BE-D3B660FF0107}"/>
              </c:ext>
            </c:extLst>
          </c:dPt>
          <c:dPt>
            <c:idx val="2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3CD1-464E-A9BE-D3B660FF0107}"/>
              </c:ext>
            </c:extLst>
          </c:dPt>
          <c:dPt>
            <c:idx val="2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3CD1-464E-A9BE-D3B660FF0107}"/>
              </c:ext>
            </c:extLst>
          </c:dPt>
          <c:dPt>
            <c:idx val="2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3CD1-464E-A9BE-D3B660FF0107}"/>
              </c:ext>
            </c:extLst>
          </c:dPt>
          <c:cat>
            <c:numRef>
              <c:f>Sheet1!$A$2:$A$32</c:f>
              <c:numCache>
                <c:formatCode>General</c:formatCode>
                <c:ptCount val="31"/>
                <c:pt idx="0">
                  <c:v>1989</c:v>
                </c:pt>
                <c:pt idx="6">
                  <c:v>1995</c:v>
                </c:pt>
                <c:pt idx="11">
                  <c:v>2000</c:v>
                </c:pt>
                <c:pt idx="16">
                  <c:v>2005</c:v>
                </c:pt>
                <c:pt idx="21">
                  <c:v>2010</c:v>
                </c:pt>
                <c:pt idx="26">
                  <c:v>2015</c:v>
                </c:pt>
                <c:pt idx="30">
                  <c:v>2019</c:v>
                </c:pt>
              </c:numCache>
            </c:numRef>
          </c:cat>
          <c:val>
            <c:numRef>
              <c:f>Sheet1!$B$2:$B$32</c:f>
              <c:numCache>
                <c:formatCode>#,##0</c:formatCode>
                <c:ptCount val="31"/>
                <c:pt idx="0">
                  <c:v>3290000</c:v>
                </c:pt>
                <c:pt idx="1">
                  <c:v>3184000</c:v>
                </c:pt>
                <c:pt idx="2">
                  <c:v>3146000</c:v>
                </c:pt>
                <c:pt idx="3">
                  <c:v>3431000</c:v>
                </c:pt>
                <c:pt idx="4">
                  <c:v>3737000</c:v>
                </c:pt>
                <c:pt idx="5">
                  <c:v>3884000</c:v>
                </c:pt>
                <c:pt idx="6">
                  <c:v>3849000</c:v>
                </c:pt>
                <c:pt idx="7">
                  <c:v>4167000</c:v>
                </c:pt>
                <c:pt idx="8">
                  <c:v>4374000</c:v>
                </c:pt>
                <c:pt idx="9">
                  <c:v>4965000</c:v>
                </c:pt>
                <c:pt idx="10">
                  <c:v>5179000</c:v>
                </c:pt>
                <c:pt idx="11">
                  <c:v>5173000</c:v>
                </c:pt>
                <c:pt idx="12">
                  <c:v>5335000</c:v>
                </c:pt>
                <c:pt idx="13">
                  <c:v>5634000</c:v>
                </c:pt>
                <c:pt idx="14">
                  <c:v>6176000</c:v>
                </c:pt>
                <c:pt idx="15">
                  <c:v>6778000</c:v>
                </c:pt>
                <c:pt idx="16">
                  <c:v>7080000</c:v>
                </c:pt>
                <c:pt idx="17">
                  <c:v>6477000</c:v>
                </c:pt>
                <c:pt idx="18">
                  <c:v>5030000</c:v>
                </c:pt>
                <c:pt idx="19">
                  <c:v>4110000</c:v>
                </c:pt>
                <c:pt idx="20">
                  <c:v>4340000</c:v>
                </c:pt>
                <c:pt idx="21">
                  <c:v>4190000</c:v>
                </c:pt>
                <c:pt idx="22">
                  <c:v>4260000</c:v>
                </c:pt>
                <c:pt idx="23">
                  <c:v>4660000</c:v>
                </c:pt>
                <c:pt idx="24">
                  <c:v>5090000</c:v>
                </c:pt>
                <c:pt idx="25">
                  <c:v>4940000</c:v>
                </c:pt>
                <c:pt idx="26">
                  <c:v>5250000</c:v>
                </c:pt>
                <c:pt idx="27">
                  <c:v>5450000</c:v>
                </c:pt>
                <c:pt idx="28">
                  <c:v>5510000</c:v>
                </c:pt>
                <c:pt idx="29">
                  <c:v>5340000</c:v>
                </c:pt>
                <c:pt idx="30">
                  <c:v>5340000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79-4BB1-8A98-20A98FFE60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324099024"/>
        <c:axId val="324100992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Unemployment Rate</c:v>
                </c:pt>
              </c:strCache>
            </c:strRef>
          </c:tx>
          <c:spPr>
            <a:ln w="127000" cap="rnd">
              <a:solidFill>
                <a:srgbClr val="FFC000"/>
              </a:solidFill>
              <a:rou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3"/>
              <c:layout>
                <c:manualLayout>
                  <c:x val="-5.3437275763219293E-2"/>
                  <c:y val="-7.8418767135835149E-2"/>
                </c:manualLayout>
              </c:layout>
              <c:tx>
                <c:rich>
                  <a:bodyPr/>
                  <a:lstStyle/>
                  <a:p>
                    <a:fld id="{9600A815-8277-409C-A4DB-82347922A707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81CB-431E-BD48-34AAADAEE1C6}"/>
                </c:ext>
              </c:extLst>
            </c:dLbl>
            <c:dLbl>
              <c:idx val="14"/>
              <c:layout>
                <c:manualLayout>
                  <c:x val="-3.4735511515031584E-2"/>
                  <c:y val="-7.192199968674407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6%</a:t>
                    </a:r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81CB-431E-BD48-34AAADAEE1C6}"/>
                </c:ext>
              </c:extLst>
            </c:dLbl>
            <c:dLbl>
              <c:idx val="21"/>
              <c:layout>
                <c:manualLayout>
                  <c:x val="-5.5065757315728978E-2"/>
                  <c:y val="-6.762269953970075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9.6%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81CB-431E-BD48-34AAADAEE1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Sheet1!$A$2:$A$32</c:f>
              <c:numCache>
                <c:formatCode>General</c:formatCode>
                <c:ptCount val="31"/>
                <c:pt idx="0">
                  <c:v>1989</c:v>
                </c:pt>
                <c:pt idx="6">
                  <c:v>1995</c:v>
                </c:pt>
                <c:pt idx="11">
                  <c:v>2000</c:v>
                </c:pt>
                <c:pt idx="16">
                  <c:v>2005</c:v>
                </c:pt>
                <c:pt idx="21">
                  <c:v>2010</c:v>
                </c:pt>
                <c:pt idx="26">
                  <c:v>2015</c:v>
                </c:pt>
                <c:pt idx="30">
                  <c:v>2019</c:v>
                </c:pt>
              </c:numCache>
            </c:numRef>
          </c:cat>
          <c:val>
            <c:numRef>
              <c:f>Sheet1!$C$2:$C$32</c:f>
              <c:numCache>
                <c:formatCode>General</c:formatCode>
                <c:ptCount val="31"/>
                <c:pt idx="0">
                  <c:v>5.3</c:v>
                </c:pt>
                <c:pt idx="1">
                  <c:v>5.6</c:v>
                </c:pt>
                <c:pt idx="2">
                  <c:v>6.8</c:v>
                </c:pt>
                <c:pt idx="3">
                  <c:v>7.5</c:v>
                </c:pt>
                <c:pt idx="4">
                  <c:v>6.9</c:v>
                </c:pt>
                <c:pt idx="5">
                  <c:v>6.1</c:v>
                </c:pt>
                <c:pt idx="6">
                  <c:v>5.6</c:v>
                </c:pt>
                <c:pt idx="7">
                  <c:v>5.4</c:v>
                </c:pt>
                <c:pt idx="8">
                  <c:v>4.9000000000000004</c:v>
                </c:pt>
                <c:pt idx="9">
                  <c:v>4.5</c:v>
                </c:pt>
                <c:pt idx="10">
                  <c:v>4.2</c:v>
                </c:pt>
                <c:pt idx="11">
                  <c:v>4</c:v>
                </c:pt>
                <c:pt idx="12">
                  <c:v>4.7</c:v>
                </c:pt>
                <c:pt idx="13">
                  <c:v>5.8</c:v>
                </c:pt>
                <c:pt idx="14">
                  <c:v>6</c:v>
                </c:pt>
                <c:pt idx="15">
                  <c:v>5.5</c:v>
                </c:pt>
                <c:pt idx="16">
                  <c:v>5.0999999999999996</c:v>
                </c:pt>
                <c:pt idx="17">
                  <c:v>4.5999999999999996</c:v>
                </c:pt>
                <c:pt idx="18">
                  <c:v>4.5999999999999996</c:v>
                </c:pt>
                <c:pt idx="19">
                  <c:v>5.8</c:v>
                </c:pt>
                <c:pt idx="20">
                  <c:v>9.3000000000000007</c:v>
                </c:pt>
                <c:pt idx="21">
                  <c:v>9.6</c:v>
                </c:pt>
                <c:pt idx="22">
                  <c:v>8.9</c:v>
                </c:pt>
                <c:pt idx="23">
                  <c:v>8.1</c:v>
                </c:pt>
                <c:pt idx="24">
                  <c:v>7.4</c:v>
                </c:pt>
                <c:pt idx="25">
                  <c:v>6.2</c:v>
                </c:pt>
                <c:pt idx="26">
                  <c:v>5.3</c:v>
                </c:pt>
                <c:pt idx="27">
                  <c:v>4.9000000000000004</c:v>
                </c:pt>
                <c:pt idx="28">
                  <c:v>4.4000000000000004</c:v>
                </c:pt>
                <c:pt idx="29">
                  <c:v>3.9</c:v>
                </c:pt>
                <c:pt idx="30">
                  <c:v>3.7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3FB-4B88-9E24-11724B9B50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4783880"/>
        <c:axId val="304782568"/>
      </c:lineChart>
      <c:catAx>
        <c:axId val="324099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381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4100992"/>
        <c:crosses val="autoZero"/>
        <c:auto val="1"/>
        <c:lblAlgn val="ctr"/>
        <c:lblOffset val="100"/>
        <c:noMultiLvlLbl val="0"/>
      </c:catAx>
      <c:valAx>
        <c:axId val="324100992"/>
        <c:scaling>
          <c:orientation val="minMax"/>
          <c:max val="7000000"/>
        </c:scaling>
        <c:delete val="0"/>
        <c:axPos val="l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4099024"/>
        <c:crosses val="autoZero"/>
        <c:crossBetween val="between"/>
      </c:valAx>
      <c:valAx>
        <c:axId val="304782568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4783880"/>
        <c:crosses val="max"/>
        <c:crossBetween val="between"/>
      </c:valAx>
      <c:catAx>
        <c:axId val="3047838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047825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61550715756245E-2"/>
          <c:y val="3.9627824482112092E-2"/>
          <c:w val="0.92813894645155059"/>
          <c:h val="0.8718380905511811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27000" cap="rnd">
              <a:solidFill>
                <a:srgbClr val="0CADEF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127000" cap="rnd">
                <a:solidFill>
                  <a:srgbClr val="72C45A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B37C-457A-87C7-78BC6521135D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127000" cap="rnd">
                <a:solidFill>
                  <a:srgbClr val="72C45A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0-B37C-457A-87C7-78BC6521135D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127000" cap="rnd">
                <a:solidFill>
                  <a:srgbClr val="72C45A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B37C-457A-87C7-78BC6521135D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127000" cap="rnd">
                <a:solidFill>
                  <a:srgbClr val="72C45A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E-B37C-457A-87C7-78BC6521135D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127000" cap="rnd">
                <a:solidFill>
                  <a:srgbClr val="72C45A"/>
                </a:solidFill>
                <a:round/>
                <a:tailEnd type="none"/>
              </a:ln>
              <a:effectLst/>
            </c:spPr>
            <c:extLst>
              <c:ext xmlns:c16="http://schemas.microsoft.com/office/drawing/2014/chart" uri="{C3380CC4-5D6E-409C-BE32-E72D297353CC}">
                <c16:uniqueId val="{00000003-B37C-457A-87C7-78BC6521135D}"/>
              </c:ext>
            </c:extLst>
          </c:dPt>
          <c:dPt>
            <c:idx val="6"/>
            <c:marker>
              <c:symbol val="none"/>
            </c:marker>
            <c:bubble3D val="0"/>
            <c:spPr>
              <a:ln w="127000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B37C-457A-87C7-78BC6521135D}"/>
              </c:ext>
            </c:extLst>
          </c:dPt>
          <c:dPt>
            <c:idx val="7"/>
            <c:marker>
              <c:symbol val="none"/>
            </c:marker>
            <c:bubble3D val="0"/>
            <c:spPr>
              <a:ln w="127000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B37C-457A-87C7-78BC6521135D}"/>
              </c:ext>
            </c:extLst>
          </c:dPt>
          <c:dPt>
            <c:idx val="8"/>
            <c:marker>
              <c:symbol val="none"/>
            </c:marker>
            <c:bubble3D val="0"/>
            <c:spPr>
              <a:ln w="127000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B37C-457A-87C7-78BC6521135D}"/>
              </c:ext>
            </c:extLst>
          </c:dPt>
          <c:dPt>
            <c:idx val="9"/>
            <c:marker>
              <c:symbol val="none"/>
            </c:marker>
            <c:bubble3D val="0"/>
            <c:spPr>
              <a:ln w="127000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B37C-457A-87C7-78BC6521135D}"/>
              </c:ext>
            </c:extLst>
          </c:dPt>
          <c:dPt>
            <c:idx val="10"/>
            <c:marker>
              <c:symbol val="none"/>
            </c:marker>
            <c:bubble3D val="0"/>
            <c:spPr>
              <a:ln w="127000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B37C-457A-87C7-78BC6521135D}"/>
              </c:ext>
            </c:extLst>
          </c:dPt>
          <c:dPt>
            <c:idx val="11"/>
            <c:marker>
              <c:symbol val="none"/>
            </c:marker>
            <c:bubble3D val="0"/>
            <c:spPr>
              <a:ln w="127000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B37C-457A-87C7-78BC6521135D}"/>
              </c:ext>
            </c:extLst>
          </c:dPt>
          <c:dPt>
            <c:idx val="12"/>
            <c:marker>
              <c:symbol val="none"/>
            </c:marker>
            <c:bubble3D val="0"/>
            <c:spPr>
              <a:ln w="127000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C-B37C-457A-87C7-78BC6521135D}"/>
              </c:ext>
            </c:extLst>
          </c:dPt>
          <c:dPt>
            <c:idx val="13"/>
            <c:marker>
              <c:symbol val="none"/>
            </c:marker>
            <c:bubble3D val="0"/>
            <c:spPr>
              <a:ln w="127000" cap="rnd">
                <a:solidFill>
                  <a:srgbClr val="FF0000"/>
                </a:solidFill>
                <a:round/>
                <a:tailEnd type="none"/>
              </a:ln>
              <a:effectLst/>
            </c:spPr>
            <c:extLst>
              <c:ext xmlns:c16="http://schemas.microsoft.com/office/drawing/2014/chart" uri="{C3380CC4-5D6E-409C-BE32-E72D297353CC}">
                <c16:uniqueId val="{00000004-B37C-457A-87C7-78BC6521135D}"/>
              </c:ext>
            </c:extLst>
          </c:dPt>
          <c:dPt>
            <c:idx val="14"/>
            <c:marker>
              <c:symbol val="none"/>
            </c:marker>
            <c:bubble3D val="0"/>
            <c:spPr>
              <a:ln w="127000" cap="rnd">
                <a:solidFill>
                  <a:srgbClr val="72C45A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B37C-457A-87C7-78BC6521135D}"/>
              </c:ext>
            </c:extLst>
          </c:dPt>
          <c:dPt>
            <c:idx val="15"/>
            <c:marker>
              <c:symbol val="none"/>
            </c:marker>
            <c:bubble3D val="0"/>
            <c:spPr>
              <a:ln w="127000" cap="rnd">
                <a:solidFill>
                  <a:srgbClr val="72C45A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2-B37C-457A-87C7-78BC6521135D}"/>
              </c:ext>
            </c:extLst>
          </c:dPt>
          <c:dPt>
            <c:idx val="16"/>
            <c:marker>
              <c:symbol val="none"/>
            </c:marker>
            <c:bubble3D val="0"/>
            <c:spPr>
              <a:ln w="127000" cap="rnd">
                <a:solidFill>
                  <a:srgbClr val="72C45A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B37C-457A-87C7-78BC6521135D}"/>
              </c:ext>
            </c:extLst>
          </c:dPt>
          <c:dPt>
            <c:idx val="17"/>
            <c:marker>
              <c:symbol val="none"/>
            </c:marker>
            <c:bubble3D val="0"/>
            <c:spPr>
              <a:ln w="127000" cap="rnd">
                <a:solidFill>
                  <a:srgbClr val="72C45A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4-B37C-457A-87C7-78BC6521135D}"/>
              </c:ext>
            </c:extLst>
          </c:dPt>
          <c:dPt>
            <c:idx val="18"/>
            <c:marker>
              <c:symbol val="none"/>
            </c:marker>
            <c:bubble3D val="0"/>
            <c:spPr>
              <a:ln w="127000" cap="rnd">
                <a:solidFill>
                  <a:srgbClr val="72C45A"/>
                </a:solidFill>
                <a:round/>
                <a:tailEnd type="none"/>
              </a:ln>
              <a:effectLst/>
            </c:spPr>
            <c:extLst>
              <c:ext xmlns:c16="http://schemas.microsoft.com/office/drawing/2014/chart" uri="{C3380CC4-5D6E-409C-BE32-E72D297353CC}">
                <c16:uniqueId val="{00000005-B37C-457A-87C7-78BC6521135D}"/>
              </c:ext>
            </c:extLst>
          </c:dPt>
          <c:dPt>
            <c:idx val="19"/>
            <c:marker>
              <c:symbol val="none"/>
            </c:marker>
            <c:bubble3D val="0"/>
            <c:spPr>
              <a:ln w="127000" cap="rnd">
                <a:solidFill>
                  <a:srgbClr val="92D050"/>
                </a:solidFill>
                <a:round/>
                <a:tailEnd type="none"/>
              </a:ln>
              <a:effectLst/>
            </c:spPr>
            <c:extLst>
              <c:ext xmlns:c16="http://schemas.microsoft.com/office/drawing/2014/chart" uri="{C3380CC4-5D6E-409C-BE32-E72D297353CC}">
                <c16:uniqueId val="{00000024-F3BE-464B-944E-9B22A73A7EC9}"/>
              </c:ext>
            </c:extLst>
          </c:dPt>
          <c:dPt>
            <c:idx val="20"/>
            <c:marker>
              <c:symbol val="none"/>
            </c:marker>
            <c:bubble3D val="0"/>
            <c:spPr>
              <a:ln w="127000" cap="rnd">
                <a:solidFill>
                  <a:srgbClr val="72C45A"/>
                </a:solidFill>
                <a:round/>
                <a:tailEnd type="none"/>
              </a:ln>
              <a:effectLst/>
            </c:spPr>
            <c:extLst>
              <c:ext xmlns:c16="http://schemas.microsoft.com/office/drawing/2014/chart" uri="{C3380CC4-5D6E-409C-BE32-E72D297353CC}">
                <c16:uniqueId val="{00000026-17CD-467F-B839-20AAF1EFB738}"/>
              </c:ext>
            </c:extLst>
          </c:dPt>
          <c:dPt>
            <c:idx val="21"/>
            <c:marker>
              <c:symbol val="none"/>
            </c:marker>
            <c:bubble3D val="0"/>
            <c:spPr>
              <a:ln w="127000" cap="rnd">
                <a:solidFill>
                  <a:srgbClr val="72C45A"/>
                </a:solidFill>
                <a:round/>
                <a:tailEnd type="none"/>
              </a:ln>
              <a:effectLst/>
            </c:spPr>
            <c:extLst>
              <c:ext xmlns:c16="http://schemas.microsoft.com/office/drawing/2014/chart" uri="{C3380CC4-5D6E-409C-BE32-E72D297353CC}">
                <c16:uniqueId val="{00000028-2669-4E26-825E-BD85CBC29130}"/>
              </c:ext>
            </c:extLst>
          </c:dPt>
          <c:dPt>
            <c:idx val="22"/>
            <c:marker>
              <c:symbol val="none"/>
            </c:marker>
            <c:bubble3D val="0"/>
            <c:spPr>
              <a:ln w="127000" cap="rnd">
                <a:solidFill>
                  <a:srgbClr val="72C45A"/>
                </a:solidFill>
                <a:round/>
                <a:tailEnd type="none"/>
              </a:ln>
              <a:effectLst/>
            </c:spPr>
            <c:extLst>
              <c:ext xmlns:c16="http://schemas.microsoft.com/office/drawing/2014/chart" uri="{C3380CC4-5D6E-409C-BE32-E72D297353CC}">
                <c16:uniqueId val="{0000002A-E4F4-4E04-80AA-10C4E6DF9BE8}"/>
              </c:ext>
            </c:extLst>
          </c:dPt>
          <c:dPt>
            <c:idx val="23"/>
            <c:marker>
              <c:symbol val="none"/>
            </c:marker>
            <c:bubble3D val="0"/>
            <c:spPr>
              <a:ln w="127000" cap="rnd">
                <a:solidFill>
                  <a:srgbClr val="72C45A"/>
                </a:solidFill>
                <a:round/>
                <a:tailEnd type="none"/>
              </a:ln>
              <a:effectLst/>
            </c:spPr>
            <c:extLst>
              <c:ext xmlns:c16="http://schemas.microsoft.com/office/drawing/2014/chart" uri="{C3380CC4-5D6E-409C-BE32-E72D297353CC}">
                <c16:uniqueId val="{0000002C-3C86-403B-A383-75555506257F}"/>
              </c:ext>
            </c:extLst>
          </c:dPt>
          <c:dPt>
            <c:idx val="24"/>
            <c:marker>
              <c:symbol val="none"/>
            </c:marker>
            <c:bubble3D val="0"/>
            <c:spPr>
              <a:ln w="127000" cap="rnd">
                <a:solidFill>
                  <a:srgbClr val="72C45A"/>
                </a:solidFill>
                <a:round/>
                <a:tailEnd type="none"/>
              </a:ln>
              <a:effectLst/>
            </c:spPr>
            <c:extLst>
              <c:ext xmlns:c16="http://schemas.microsoft.com/office/drawing/2014/chart" uri="{C3380CC4-5D6E-409C-BE32-E72D297353CC}">
                <c16:uniqueId val="{0000002F-41E7-4C3B-A765-AAA8DEF77CD5}"/>
              </c:ext>
            </c:extLst>
          </c:dPt>
          <c:dPt>
            <c:idx val="25"/>
            <c:marker>
              <c:symbol val="none"/>
            </c:marker>
            <c:bubble3D val="0"/>
            <c:spPr>
              <a:ln w="127000" cap="rnd">
                <a:solidFill>
                  <a:srgbClr val="72C45A"/>
                </a:solidFill>
                <a:round/>
                <a:tailEnd type="none"/>
              </a:ln>
              <a:effectLst/>
            </c:spPr>
            <c:extLst>
              <c:ext xmlns:c16="http://schemas.microsoft.com/office/drawing/2014/chart" uri="{C3380CC4-5D6E-409C-BE32-E72D297353CC}">
                <c16:uniqueId val="{00000031-BEBE-4733-A7C0-D01BC17AA261}"/>
              </c:ext>
            </c:extLst>
          </c:dPt>
          <c:dPt>
            <c:idx val="26"/>
            <c:marker>
              <c:symbol val="none"/>
            </c:marker>
            <c:bubble3D val="0"/>
            <c:spPr>
              <a:ln w="127000" cap="rnd">
                <a:solidFill>
                  <a:srgbClr val="72C45A"/>
                </a:solidFill>
                <a:round/>
                <a:tailEnd type="none"/>
              </a:ln>
              <a:effectLst/>
            </c:spPr>
            <c:extLst>
              <c:ext xmlns:c16="http://schemas.microsoft.com/office/drawing/2014/chart" uri="{C3380CC4-5D6E-409C-BE32-E72D297353CC}">
                <c16:uniqueId val="{00000033-1C40-4711-B224-D853CCAF7EA7}"/>
              </c:ext>
            </c:extLst>
          </c:dPt>
          <c:dPt>
            <c:idx val="27"/>
            <c:marker>
              <c:symbol val="none"/>
            </c:marker>
            <c:bubble3D val="0"/>
            <c:spPr>
              <a:ln w="127000" cap="rnd">
                <a:solidFill>
                  <a:srgbClr val="72C45A"/>
                </a:solidFill>
                <a:round/>
                <a:tailEnd type="none"/>
              </a:ln>
              <a:effectLst/>
            </c:spPr>
            <c:extLst>
              <c:ext xmlns:c16="http://schemas.microsoft.com/office/drawing/2014/chart" uri="{C3380CC4-5D6E-409C-BE32-E72D297353CC}">
                <c16:uniqueId val="{00000035-393C-4B24-A974-10B27A0FFA06}"/>
              </c:ext>
            </c:extLst>
          </c:dPt>
          <c:dPt>
            <c:idx val="28"/>
            <c:marker>
              <c:symbol val="none"/>
            </c:marker>
            <c:bubble3D val="0"/>
            <c:spPr>
              <a:ln w="127000" cap="rnd">
                <a:solidFill>
                  <a:srgbClr val="72C45A"/>
                </a:solidFill>
                <a:round/>
                <a:tailEnd type="none"/>
              </a:ln>
              <a:effectLst/>
            </c:spPr>
            <c:extLst>
              <c:ext xmlns:c16="http://schemas.microsoft.com/office/drawing/2014/chart" uri="{C3380CC4-5D6E-409C-BE32-E72D297353CC}">
                <c16:uniqueId val="{00000037-850F-4A71-AD5E-6374CA94F56A}"/>
              </c:ext>
            </c:extLst>
          </c:dPt>
          <c:dPt>
            <c:idx val="29"/>
            <c:marker>
              <c:symbol val="none"/>
            </c:marker>
            <c:bubble3D val="0"/>
            <c:spPr>
              <a:ln w="127000" cap="rnd">
                <a:solidFill>
                  <a:srgbClr val="72C45A"/>
                </a:solidFill>
                <a:round/>
                <a:tailEnd type="none"/>
              </a:ln>
              <a:effectLst/>
            </c:spPr>
            <c:extLst>
              <c:ext xmlns:c16="http://schemas.microsoft.com/office/drawing/2014/chart" uri="{C3380CC4-5D6E-409C-BE32-E72D297353CC}">
                <c16:uniqueId val="{00000039-BBA6-4E33-8108-FAA3ECB2B285}"/>
              </c:ext>
            </c:extLst>
          </c:dPt>
          <c:dPt>
            <c:idx val="30"/>
            <c:marker>
              <c:symbol val="none"/>
            </c:marker>
            <c:bubble3D val="0"/>
            <c:spPr>
              <a:ln w="127000" cap="rnd">
                <a:solidFill>
                  <a:srgbClr val="72C45A"/>
                </a:solidFill>
                <a:round/>
                <a:tailEnd type="none"/>
              </a:ln>
              <a:effectLst/>
            </c:spPr>
            <c:extLst>
              <c:ext xmlns:c16="http://schemas.microsoft.com/office/drawing/2014/chart" uri="{C3380CC4-5D6E-409C-BE32-E72D297353CC}">
                <c16:uniqueId val="{0000003B-E047-4186-9CC0-2BC7D9D5AA71}"/>
              </c:ext>
            </c:extLst>
          </c:dPt>
          <c:dPt>
            <c:idx val="31"/>
            <c:marker>
              <c:symbol val="none"/>
            </c:marker>
            <c:bubble3D val="0"/>
            <c:spPr>
              <a:ln w="127000" cap="rnd">
                <a:solidFill>
                  <a:srgbClr val="72C45A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D-2589-48E2-9D03-BB3CD5138085}"/>
              </c:ext>
            </c:extLst>
          </c:dPt>
          <c:dPt>
            <c:idx val="32"/>
            <c:marker>
              <c:symbol val="none"/>
            </c:marker>
            <c:bubble3D val="0"/>
            <c:spPr>
              <a:ln w="127000" cap="rnd">
                <a:solidFill>
                  <a:srgbClr val="72C45A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F-1132-4688-AFF6-71FECDCEB6E1}"/>
              </c:ext>
            </c:extLst>
          </c:dPt>
          <c:dPt>
            <c:idx val="33"/>
            <c:marker>
              <c:symbol val="none"/>
            </c:marker>
            <c:bubble3D val="0"/>
            <c:spPr>
              <a:ln w="127000" cap="rnd">
                <a:solidFill>
                  <a:srgbClr val="72C45A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1-E91C-4248-ABF9-747CAE4B4896}"/>
              </c:ext>
            </c:extLst>
          </c:dPt>
          <c:dLbls>
            <c:dLbl>
              <c:idx val="5"/>
              <c:layout>
                <c:manualLayout>
                  <c:x val="-8.1739899790306922E-2"/>
                  <c:y val="-8.37143137466871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37C-457A-87C7-78BC6521135D}"/>
                </c:ext>
              </c:extLst>
            </c:dLbl>
            <c:dLbl>
              <c:idx val="13"/>
              <c:layout>
                <c:manualLayout>
                  <c:x val="2.2084859964410845E-2"/>
                  <c:y val="3.53224244281996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37C-457A-87C7-78BC6521135D}"/>
                </c:ext>
              </c:extLst>
            </c:dLbl>
            <c:dLbl>
              <c:idx val="33"/>
              <c:layout>
                <c:manualLayout>
                  <c:x val="-1.3159421731489771E-2"/>
                  <c:y val="-7.10255128823300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E91C-4248-ABF9-747CAE4B4896}"/>
                </c:ext>
              </c:extLst>
            </c:dLbl>
            <c:spPr>
              <a:solidFill>
                <a:srgbClr val="2F393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Sheet1!$A$2:$A$35</c:f>
              <c:strCache>
                <c:ptCount val="31"/>
                <c:pt idx="0">
                  <c:v>2/1</c:v>
                </c:pt>
                <c:pt idx="5">
                  <c:v>3/7</c:v>
                </c:pt>
                <c:pt idx="9">
                  <c:v>4/4</c:v>
                </c:pt>
                <c:pt idx="13">
                  <c:v>5/2</c:v>
                </c:pt>
                <c:pt idx="18">
                  <c:v>6/6</c:v>
                </c:pt>
                <c:pt idx="22">
                  <c:v>7/4</c:v>
                </c:pt>
                <c:pt idx="26">
                  <c:v>8/1</c:v>
                </c:pt>
                <c:pt idx="30">
                  <c:v>9/3</c:v>
                </c:pt>
              </c:strCache>
            </c:strRef>
          </c:cat>
          <c:val>
            <c:numRef>
              <c:f>Sheet1!$B$2:$B$35</c:f>
              <c:numCache>
                <c:formatCode>General</c:formatCode>
                <c:ptCount val="34"/>
                <c:pt idx="0">
                  <c:v>100</c:v>
                </c:pt>
                <c:pt idx="1">
                  <c:v>101.5</c:v>
                </c:pt>
                <c:pt idx="2">
                  <c:v>100.5</c:v>
                </c:pt>
                <c:pt idx="3">
                  <c:v>102.9</c:v>
                </c:pt>
                <c:pt idx="4">
                  <c:v>103.9</c:v>
                </c:pt>
                <c:pt idx="5">
                  <c:v>106.5</c:v>
                </c:pt>
                <c:pt idx="6">
                  <c:v>104</c:v>
                </c:pt>
                <c:pt idx="7">
                  <c:v>98.3</c:v>
                </c:pt>
                <c:pt idx="8">
                  <c:v>91.6</c:v>
                </c:pt>
                <c:pt idx="9">
                  <c:v>90.5</c:v>
                </c:pt>
                <c:pt idx="10">
                  <c:v>84.7</c:v>
                </c:pt>
                <c:pt idx="11">
                  <c:v>84.6</c:v>
                </c:pt>
                <c:pt idx="12">
                  <c:v>83.2</c:v>
                </c:pt>
                <c:pt idx="13">
                  <c:v>83.1</c:v>
                </c:pt>
                <c:pt idx="14">
                  <c:v>86</c:v>
                </c:pt>
                <c:pt idx="15">
                  <c:v>86.1</c:v>
                </c:pt>
                <c:pt idx="16">
                  <c:v>89.2</c:v>
                </c:pt>
                <c:pt idx="17">
                  <c:v>87.8</c:v>
                </c:pt>
                <c:pt idx="18">
                  <c:v>88.8</c:v>
                </c:pt>
                <c:pt idx="19">
                  <c:v>90</c:v>
                </c:pt>
                <c:pt idx="20">
                  <c:v>92</c:v>
                </c:pt>
                <c:pt idx="21">
                  <c:v>95.8</c:v>
                </c:pt>
                <c:pt idx="22">
                  <c:v>97.8</c:v>
                </c:pt>
                <c:pt idx="23">
                  <c:v>98.5</c:v>
                </c:pt>
                <c:pt idx="24">
                  <c:v>101</c:v>
                </c:pt>
                <c:pt idx="25">
                  <c:v>103.7</c:v>
                </c:pt>
                <c:pt idx="26">
                  <c:v>103.8</c:v>
                </c:pt>
                <c:pt idx="27">
                  <c:v>105.6</c:v>
                </c:pt>
                <c:pt idx="28">
                  <c:v>104.8</c:v>
                </c:pt>
                <c:pt idx="29">
                  <c:v>106.6</c:v>
                </c:pt>
                <c:pt idx="30">
                  <c:v>106.2</c:v>
                </c:pt>
                <c:pt idx="31">
                  <c:v>107.7</c:v>
                </c:pt>
                <c:pt idx="32">
                  <c:v>106.2</c:v>
                </c:pt>
                <c:pt idx="33">
                  <c:v>107.2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B37C-457A-87C7-78BC652113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1356735"/>
        <c:axId val="396293519"/>
      </c:lineChart>
      <c:catAx>
        <c:axId val="3813567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6293519"/>
        <c:crosses val="autoZero"/>
        <c:auto val="1"/>
        <c:lblAlgn val="ctr"/>
        <c:lblOffset val="100"/>
        <c:noMultiLvlLbl val="0"/>
      </c:catAx>
      <c:valAx>
        <c:axId val="396293519"/>
        <c:scaling>
          <c:orientation val="minMax"/>
          <c:min val="80"/>
        </c:scaling>
        <c:delete val="0"/>
        <c:axPos val="l"/>
        <c:majorGridlines>
          <c:spPr>
            <a:ln w="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1356735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72C45A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5F4-4162-9BB3-0EE4DEF10251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5F4-4162-9BB3-0EE4DEF1025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Showings </c:v>
                </c:pt>
                <c:pt idx="1">
                  <c:v>Purchase Apps</c:v>
                </c:pt>
                <c:pt idx="2">
                  <c:v>Pending Deals </c:v>
                </c:pt>
                <c:pt idx="3">
                  <c:v>Existing Home Sales </c:v>
                </c:pt>
                <c:pt idx="4">
                  <c:v>New Home Sales </c:v>
                </c:pt>
                <c:pt idx="5">
                  <c:v>Existing Home Inventory </c:v>
                </c:pt>
                <c:pt idx="6">
                  <c:v>New Home Inventory 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 formatCode="0.0%">
                  <c:v>0.60699999999999998</c:v>
                </c:pt>
                <c:pt idx="1">
                  <c:v>0.25</c:v>
                </c:pt>
                <c:pt idx="2" formatCode="0.0%">
                  <c:v>0.218</c:v>
                </c:pt>
                <c:pt idx="3" formatCode="0.0%">
                  <c:v>0.105</c:v>
                </c:pt>
                <c:pt idx="4">
                  <c:v>0.43</c:v>
                </c:pt>
                <c:pt idx="5">
                  <c:v>-0.39</c:v>
                </c:pt>
                <c:pt idx="6">
                  <c:v>-0.33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F4-4162-9BB3-0EE4DEF102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655377856"/>
        <c:axId val="812465808"/>
      </c:barChart>
      <c:catAx>
        <c:axId val="655377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2465808"/>
        <c:crosses val="autoZero"/>
        <c:auto val="1"/>
        <c:lblAlgn val="ctr"/>
        <c:lblOffset val="100"/>
        <c:noMultiLvlLbl val="0"/>
      </c:catAx>
      <c:valAx>
        <c:axId val="81246580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655377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72C45A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F94A-4A01-B80D-42C67E7004F9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F94A-4A01-B80D-42C67E7004F9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F94A-4A01-B80D-42C67E7004F9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F24E-457F-B998-D520900B7009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F24E-457F-B998-D520900B7009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F24E-457F-B998-D520900B7009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24E-457F-B998-D520900B7009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24E-457F-B998-D520900B7009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2B6-764C-A948-548ADDAC244A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3E48-4A1C-80AB-777FB9DA3457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53A3-4C29-8E78-AD56DFE37322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032D-4929-8CC6-577E3DEA5107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F94A-4A01-B80D-42C67E7004F9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A-5ABC-4257-A30C-4A2A75F85BDF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C-2D47-47FD-A9FC-A67B07E1239A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F-BC81-4A9B-815E-B9956864780C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E-BC81-4A9B-815E-B9956864780C}"/>
              </c:ext>
            </c:extLst>
          </c:dPt>
          <c:cat>
            <c:strRef>
              <c:f>Sheet1!$A$2:$A$26</c:f>
              <c:strCache>
                <c:ptCount val="25"/>
                <c:pt idx="0">
                  <c:v>1/12</c:v>
                </c:pt>
                <c:pt idx="1">
                  <c:v>1/21</c:v>
                </c:pt>
                <c:pt idx="2">
                  <c:v>2/4</c:v>
                </c:pt>
                <c:pt idx="3">
                  <c:v>2/18</c:v>
                </c:pt>
                <c:pt idx="4">
                  <c:v>3/3</c:v>
                </c:pt>
                <c:pt idx="5">
                  <c:v>3/17</c:v>
                </c:pt>
                <c:pt idx="6">
                  <c:v>3/31</c:v>
                </c:pt>
                <c:pt idx="7">
                  <c:v>4/14</c:v>
                </c:pt>
                <c:pt idx="8">
                  <c:v>4/28</c:v>
                </c:pt>
                <c:pt idx="9">
                  <c:v>5/5</c:v>
                </c:pt>
                <c:pt idx="10">
                  <c:v>5/19</c:v>
                </c:pt>
                <c:pt idx="11">
                  <c:v>6/2</c:v>
                </c:pt>
                <c:pt idx="12">
                  <c:v>6/9</c:v>
                </c:pt>
                <c:pt idx="13">
                  <c:v>6/16</c:v>
                </c:pt>
                <c:pt idx="14">
                  <c:v>6/23</c:v>
                </c:pt>
                <c:pt idx="15">
                  <c:v>6/30</c:v>
                </c:pt>
                <c:pt idx="16">
                  <c:v>7/7</c:v>
                </c:pt>
                <c:pt idx="17">
                  <c:v>7/14</c:v>
                </c:pt>
                <c:pt idx="18">
                  <c:v>7/21</c:v>
                </c:pt>
                <c:pt idx="19">
                  <c:v>7/28</c:v>
                </c:pt>
                <c:pt idx="20">
                  <c:v>8/4</c:v>
                </c:pt>
                <c:pt idx="21">
                  <c:v>8/11</c:v>
                </c:pt>
                <c:pt idx="22">
                  <c:v>8/18</c:v>
                </c:pt>
                <c:pt idx="23">
                  <c:v>8/25</c:v>
                </c:pt>
                <c:pt idx="24">
                  <c:v>9/1</c:v>
                </c:pt>
              </c:strCache>
            </c:str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0</c:v>
                </c:pt>
                <c:pt idx="1">
                  <c:v>7.1</c:v>
                </c:pt>
                <c:pt idx="2">
                  <c:v>8.6999999999999993</c:v>
                </c:pt>
                <c:pt idx="3">
                  <c:v>16.100000000000001</c:v>
                </c:pt>
                <c:pt idx="4">
                  <c:v>22</c:v>
                </c:pt>
                <c:pt idx="5">
                  <c:v>10.4</c:v>
                </c:pt>
                <c:pt idx="6">
                  <c:v>-45.4</c:v>
                </c:pt>
                <c:pt idx="7">
                  <c:v>-45.3</c:v>
                </c:pt>
                <c:pt idx="8">
                  <c:v>-17.5</c:v>
                </c:pt>
                <c:pt idx="9">
                  <c:v>-2.6</c:v>
                </c:pt>
                <c:pt idx="10">
                  <c:v>25.6</c:v>
                </c:pt>
                <c:pt idx="11">
                  <c:v>36.5</c:v>
                </c:pt>
                <c:pt idx="12">
                  <c:v>43.9</c:v>
                </c:pt>
                <c:pt idx="13">
                  <c:v>50.4</c:v>
                </c:pt>
                <c:pt idx="14">
                  <c:v>43.7</c:v>
                </c:pt>
                <c:pt idx="15">
                  <c:v>47</c:v>
                </c:pt>
                <c:pt idx="16">
                  <c:v>27</c:v>
                </c:pt>
                <c:pt idx="17">
                  <c:v>49.7</c:v>
                </c:pt>
                <c:pt idx="18">
                  <c:v>46.8</c:v>
                </c:pt>
                <c:pt idx="19">
                  <c:v>43.5</c:v>
                </c:pt>
                <c:pt idx="20">
                  <c:v>37.4</c:v>
                </c:pt>
                <c:pt idx="21">
                  <c:v>41.8</c:v>
                </c:pt>
                <c:pt idx="22">
                  <c:v>42.4</c:v>
                </c:pt>
                <c:pt idx="23">
                  <c:v>28</c:v>
                </c:pt>
                <c:pt idx="24">
                  <c:v>35.1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4E-457F-B998-D520900B70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7"/>
        <c:axId val="575180240"/>
        <c:axId val="486346544"/>
      </c:barChart>
      <c:catAx>
        <c:axId val="575180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6346544"/>
        <c:crosses val="autoZero"/>
        <c:auto val="1"/>
        <c:lblAlgn val="ctr"/>
        <c:lblOffset val="100"/>
        <c:noMultiLvlLbl val="0"/>
      </c:catAx>
      <c:valAx>
        <c:axId val="4863465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75180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72C45A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72C45A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EFD1-A44F-95B0-3613C74BDFB8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FD1-A44F-95B0-3613C74BDFB8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155-48A8-820F-A1D03590FFAE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155-48A8-820F-A1D03590FFAE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282C-4501-A7B8-4CE521F327B0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282C-4501-A7B8-4CE521F327B0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282C-4501-A7B8-4CE521F327B0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282C-4501-A7B8-4CE521F327B0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282C-4501-A7B8-4CE521F327B0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DCA2-2D49-8F8E-D9119CCF178B}"/>
              </c:ext>
            </c:extLst>
          </c:dPt>
          <c:dPt>
            <c:idx val="12"/>
            <c:invertIfNegative val="0"/>
            <c:bubble3D val="0"/>
            <c:spPr>
              <a:solidFill>
                <a:srgbClr val="72C45A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D155-48A8-820F-A1D03590FFAE}"/>
              </c:ext>
            </c:extLst>
          </c:dPt>
          <c:dPt>
            <c:idx val="13"/>
            <c:invertIfNegative val="0"/>
            <c:bubble3D val="0"/>
            <c:spPr>
              <a:solidFill>
                <a:srgbClr val="72C45A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D155-48A8-820F-A1D03590FFAE}"/>
              </c:ext>
            </c:extLst>
          </c:dPt>
          <c:dPt>
            <c:idx val="17"/>
            <c:invertIfNegative val="0"/>
            <c:bubble3D val="0"/>
            <c:spPr>
              <a:solidFill>
                <a:srgbClr val="72C45A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D155-48A8-820F-A1D03590FFAE}"/>
              </c:ext>
            </c:extLst>
          </c:dPt>
          <c:cat>
            <c:strRef>
              <c:f>Sheet1!$A$2:$A$27</c:f>
              <c:strCache>
                <c:ptCount val="26"/>
                <c:pt idx="0">
                  <c:v>3/11</c:v>
                </c:pt>
                <c:pt idx="1">
                  <c:v>3/18</c:v>
                </c:pt>
                <c:pt idx="2">
                  <c:v>3/25</c:v>
                </c:pt>
                <c:pt idx="3">
                  <c:v>4/1</c:v>
                </c:pt>
                <c:pt idx="4">
                  <c:v>4/8</c:v>
                </c:pt>
                <c:pt idx="5">
                  <c:v>4/15</c:v>
                </c:pt>
                <c:pt idx="6">
                  <c:v>4/22</c:v>
                </c:pt>
                <c:pt idx="7">
                  <c:v>4/29</c:v>
                </c:pt>
                <c:pt idx="8">
                  <c:v>5/6</c:v>
                </c:pt>
                <c:pt idx="9">
                  <c:v>5/13</c:v>
                </c:pt>
                <c:pt idx="10">
                  <c:v>5/20</c:v>
                </c:pt>
                <c:pt idx="11">
                  <c:v>5/27</c:v>
                </c:pt>
                <c:pt idx="12">
                  <c:v>6/3</c:v>
                </c:pt>
                <c:pt idx="13">
                  <c:v>6/10</c:v>
                </c:pt>
                <c:pt idx="14">
                  <c:v>6/17</c:v>
                </c:pt>
                <c:pt idx="15">
                  <c:v>6/24</c:v>
                </c:pt>
                <c:pt idx="16">
                  <c:v>7/1</c:v>
                </c:pt>
                <c:pt idx="17">
                  <c:v>7/8</c:v>
                </c:pt>
                <c:pt idx="18">
                  <c:v>7/15</c:v>
                </c:pt>
                <c:pt idx="19">
                  <c:v>7/22</c:v>
                </c:pt>
                <c:pt idx="20">
                  <c:v>7/29</c:v>
                </c:pt>
                <c:pt idx="21">
                  <c:v>8/5</c:v>
                </c:pt>
                <c:pt idx="22">
                  <c:v>8/12</c:v>
                </c:pt>
                <c:pt idx="23">
                  <c:v>8/19</c:v>
                </c:pt>
                <c:pt idx="24">
                  <c:v>8/26</c:v>
                </c:pt>
                <c:pt idx="25">
                  <c:v>9/2</c:v>
                </c:pt>
              </c:strCache>
            </c:strRef>
          </c:cat>
          <c:val>
            <c:numRef>
              <c:f>Sheet1!$B$2:$B$27</c:f>
              <c:numCache>
                <c:formatCode>0%</c:formatCode>
                <c:ptCount val="26"/>
                <c:pt idx="0">
                  <c:v>0.12</c:v>
                </c:pt>
                <c:pt idx="1">
                  <c:v>0.11</c:v>
                </c:pt>
                <c:pt idx="2">
                  <c:v>-0.1</c:v>
                </c:pt>
                <c:pt idx="3">
                  <c:v>-0.25</c:v>
                </c:pt>
                <c:pt idx="4">
                  <c:v>-0.35</c:v>
                </c:pt>
                <c:pt idx="5">
                  <c:v>-0.3</c:v>
                </c:pt>
                <c:pt idx="6">
                  <c:v>-0.2</c:v>
                </c:pt>
                <c:pt idx="7">
                  <c:v>-0.19</c:v>
                </c:pt>
                <c:pt idx="8">
                  <c:v>-0.1</c:v>
                </c:pt>
                <c:pt idx="9">
                  <c:v>-0.01</c:v>
                </c:pt>
                <c:pt idx="10">
                  <c:v>0.1</c:v>
                </c:pt>
                <c:pt idx="11">
                  <c:v>0.15</c:v>
                </c:pt>
                <c:pt idx="12">
                  <c:v>0.19</c:v>
                </c:pt>
                <c:pt idx="13">
                  <c:v>0.24</c:v>
                </c:pt>
                <c:pt idx="14">
                  <c:v>0.21</c:v>
                </c:pt>
                <c:pt idx="15">
                  <c:v>0.18</c:v>
                </c:pt>
                <c:pt idx="16">
                  <c:v>0.15</c:v>
                </c:pt>
                <c:pt idx="17">
                  <c:v>0.33</c:v>
                </c:pt>
                <c:pt idx="18">
                  <c:v>0.16</c:v>
                </c:pt>
                <c:pt idx="19">
                  <c:v>0.19</c:v>
                </c:pt>
                <c:pt idx="20">
                  <c:v>0.21</c:v>
                </c:pt>
                <c:pt idx="21">
                  <c:v>0.22</c:v>
                </c:pt>
                <c:pt idx="22">
                  <c:v>0.22</c:v>
                </c:pt>
                <c:pt idx="23">
                  <c:v>0.27</c:v>
                </c:pt>
                <c:pt idx="24">
                  <c:v>0.33</c:v>
                </c:pt>
                <c:pt idx="25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D1-A44F-95B0-3613C74BDF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7"/>
        <c:axId val="717010096"/>
        <c:axId val="716959584"/>
      </c:barChart>
      <c:dateAx>
        <c:axId val="717010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38100" cap="flat" cmpd="sng" algn="ctr">
            <a:solidFill>
              <a:schemeClr val="bg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5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6959584"/>
        <c:crosses val="autoZero"/>
        <c:auto val="0"/>
        <c:lblOffset val="100"/>
        <c:baseTimeUnit val="days"/>
      </c:dateAx>
      <c:valAx>
        <c:axId val="716959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7010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411196967186965E-2"/>
          <c:y val="2.9493281358726128E-2"/>
          <c:w val="0.96566357778145917"/>
          <c:h val="0.9445678315914636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 Total Listings</c:v>
                </c:pt>
              </c:strCache>
            </c:strRef>
          </c:tx>
          <c:spPr>
            <a:ln w="127000" cap="rnd">
              <a:solidFill>
                <a:srgbClr val="FD8700"/>
              </a:solidFill>
              <a:round/>
              <a:tailEnd type="none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Pt>
            <c:idx val="4"/>
            <c:marker>
              <c:symbol val="none"/>
            </c:marker>
            <c:bubble3D val="0"/>
            <c:spPr>
              <a:ln w="127000" cap="rnd">
                <a:solidFill>
                  <a:srgbClr val="FD8700"/>
                </a:solidFill>
                <a:round/>
                <a:tailEnd type="none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993-461B-9FE7-F11060113296}"/>
              </c:ext>
            </c:extLst>
          </c:dPt>
          <c:dPt>
            <c:idx val="6"/>
            <c:marker>
              <c:symbol val="none"/>
            </c:marker>
            <c:bubble3D val="0"/>
            <c:spPr>
              <a:ln w="127000" cap="rnd">
                <a:solidFill>
                  <a:srgbClr val="FD8700"/>
                </a:solidFill>
                <a:round/>
                <a:tailEnd type="none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0DB-4318-938D-26AD84A8F947}"/>
              </c:ext>
            </c:extLst>
          </c:dPt>
          <c:dPt>
            <c:idx val="7"/>
            <c:marker>
              <c:symbol val="none"/>
            </c:marker>
            <c:bubble3D val="0"/>
            <c:spPr>
              <a:ln w="127000" cap="rnd">
                <a:solidFill>
                  <a:srgbClr val="FD8700"/>
                </a:solidFill>
                <a:round/>
                <a:tailEnd type="none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0E94-4CBF-8B15-6EC375DB75C7}"/>
              </c:ext>
            </c:extLst>
          </c:dPt>
          <c:dPt>
            <c:idx val="8"/>
            <c:marker>
              <c:symbol val="none"/>
            </c:marker>
            <c:bubble3D val="0"/>
            <c:spPr>
              <a:ln w="127000" cap="rnd">
                <a:solidFill>
                  <a:srgbClr val="FD8700"/>
                </a:solidFill>
                <a:round/>
                <a:tailEnd type="none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B6FA-4BD3-91E9-A6855615AE61}"/>
              </c:ext>
            </c:extLst>
          </c:dPt>
          <c:dPt>
            <c:idx val="9"/>
            <c:marker>
              <c:symbol val="none"/>
            </c:marker>
            <c:bubble3D val="0"/>
            <c:spPr>
              <a:ln w="127000" cap="rnd">
                <a:solidFill>
                  <a:srgbClr val="FD8700"/>
                </a:solidFill>
                <a:round/>
                <a:tailEnd type="none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4-9059-432E-B12E-6983E9EF10F7}"/>
              </c:ext>
            </c:extLst>
          </c:dPt>
          <c:dPt>
            <c:idx val="10"/>
            <c:marker>
              <c:symbol val="none"/>
            </c:marker>
            <c:bubble3D val="0"/>
            <c:spPr>
              <a:ln w="127000" cap="rnd">
                <a:solidFill>
                  <a:srgbClr val="FD8700"/>
                </a:solidFill>
                <a:round/>
                <a:tailEnd type="none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8-97A9-4788-9D03-5B23301788B4}"/>
              </c:ext>
            </c:extLst>
          </c:dPt>
          <c:dPt>
            <c:idx val="11"/>
            <c:marker>
              <c:symbol val="none"/>
            </c:marker>
            <c:bubble3D val="0"/>
            <c:spPr>
              <a:ln w="127000" cap="rnd">
                <a:solidFill>
                  <a:srgbClr val="FD8700"/>
                </a:solidFill>
                <a:round/>
                <a:tailEnd type="none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C-BFD0-49C1-96B7-650529CF6463}"/>
              </c:ext>
            </c:extLst>
          </c:dPt>
          <c:dPt>
            <c:idx val="13"/>
            <c:marker>
              <c:symbol val="none"/>
            </c:marker>
            <c:bubble3D val="0"/>
            <c:spPr>
              <a:ln w="127000" cap="rnd">
                <a:solidFill>
                  <a:srgbClr val="FD8700"/>
                </a:solidFill>
                <a:round/>
                <a:tailEnd type="none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0-4E51-4BF8-8C27-568A7C4D85C6}"/>
              </c:ext>
            </c:extLst>
          </c:dPt>
          <c:dPt>
            <c:idx val="14"/>
            <c:marker>
              <c:symbol val="none"/>
            </c:marker>
            <c:bubble3D val="0"/>
            <c:spPr>
              <a:ln w="127000" cap="rnd">
                <a:solidFill>
                  <a:srgbClr val="FD8700"/>
                </a:solidFill>
                <a:round/>
                <a:tailEnd type="none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4-B610-49A9-94BF-96A7F13B3E8B}"/>
              </c:ext>
            </c:extLst>
          </c:dPt>
          <c:dPt>
            <c:idx val="15"/>
            <c:marker>
              <c:symbol val="none"/>
            </c:marker>
            <c:bubble3D val="0"/>
            <c:spPr>
              <a:ln w="127000" cap="rnd">
                <a:solidFill>
                  <a:srgbClr val="FD8700"/>
                </a:solidFill>
                <a:round/>
                <a:tailEnd type="none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8-0132-45D2-8CFF-1DEAF1BAB5FD}"/>
              </c:ext>
            </c:extLst>
          </c:dPt>
          <c:dPt>
            <c:idx val="16"/>
            <c:marker>
              <c:symbol val="none"/>
            </c:marker>
            <c:bubble3D val="0"/>
            <c:spPr>
              <a:ln w="127000" cap="rnd">
                <a:solidFill>
                  <a:srgbClr val="FD8700"/>
                </a:solidFill>
                <a:round/>
                <a:tailEnd type="none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C-C972-4A83-94AF-56BD42E82EE6}"/>
              </c:ext>
            </c:extLst>
          </c:dPt>
          <c:dPt>
            <c:idx val="17"/>
            <c:marker>
              <c:symbol val="none"/>
            </c:marker>
            <c:bubble3D val="0"/>
            <c:spPr>
              <a:ln w="127000" cap="rnd">
                <a:solidFill>
                  <a:srgbClr val="FD8700"/>
                </a:solidFill>
                <a:round/>
                <a:tailEnd type="triangle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30-5CA1-4B50-9134-BA12B204C21C}"/>
              </c:ext>
            </c:extLst>
          </c:dPt>
          <c:cat>
            <c:strRef>
              <c:f>Sheet1!$A$2:$A$19</c:f>
              <c:strCache>
                <c:ptCount val="18"/>
                <c:pt idx="0">
                  <c:v>Early March</c:v>
                </c:pt>
                <c:pt idx="1">
                  <c:v>5/30</c:v>
                </c:pt>
                <c:pt idx="2">
                  <c:v>6/6</c:v>
                </c:pt>
                <c:pt idx="3">
                  <c:v>6/13</c:v>
                </c:pt>
                <c:pt idx="4">
                  <c:v>6/20</c:v>
                </c:pt>
                <c:pt idx="5">
                  <c:v>6/27</c:v>
                </c:pt>
                <c:pt idx="6">
                  <c:v>7/4</c:v>
                </c:pt>
                <c:pt idx="7">
                  <c:v>7/11</c:v>
                </c:pt>
                <c:pt idx="8">
                  <c:v>7/18</c:v>
                </c:pt>
                <c:pt idx="9">
                  <c:v>7/25</c:v>
                </c:pt>
                <c:pt idx="10">
                  <c:v>8/1</c:v>
                </c:pt>
                <c:pt idx="11">
                  <c:v>8/8</c:v>
                </c:pt>
                <c:pt idx="12">
                  <c:v>8/15</c:v>
                </c:pt>
                <c:pt idx="13">
                  <c:v>8/22</c:v>
                </c:pt>
                <c:pt idx="14">
                  <c:v>8/29</c:v>
                </c:pt>
                <c:pt idx="15">
                  <c:v>9/5</c:v>
                </c:pt>
                <c:pt idx="16">
                  <c:v>9/12</c:v>
                </c:pt>
                <c:pt idx="17">
                  <c:v>9/19</c:v>
                </c:pt>
              </c:strCache>
            </c:strRef>
          </c:cat>
          <c:val>
            <c:numRef>
              <c:f>Sheet1!$B$2:$B$19</c:f>
              <c:numCache>
                <c:formatCode>0%</c:formatCode>
                <c:ptCount val="18"/>
                <c:pt idx="0">
                  <c:v>-0.16</c:v>
                </c:pt>
                <c:pt idx="1">
                  <c:v>-0.23</c:v>
                </c:pt>
                <c:pt idx="2">
                  <c:v>-0.25</c:v>
                </c:pt>
                <c:pt idx="3">
                  <c:v>-0.27</c:v>
                </c:pt>
                <c:pt idx="4">
                  <c:v>-0.28999999999999998</c:v>
                </c:pt>
                <c:pt idx="5">
                  <c:v>-0.3</c:v>
                </c:pt>
                <c:pt idx="6">
                  <c:v>-0.31</c:v>
                </c:pt>
                <c:pt idx="7">
                  <c:v>-0.32</c:v>
                </c:pt>
                <c:pt idx="8">
                  <c:v>-0.33</c:v>
                </c:pt>
                <c:pt idx="9">
                  <c:v>-0.34</c:v>
                </c:pt>
                <c:pt idx="10">
                  <c:v>-0.35</c:v>
                </c:pt>
                <c:pt idx="11">
                  <c:v>-0.36</c:v>
                </c:pt>
                <c:pt idx="12">
                  <c:v>-0.36</c:v>
                </c:pt>
                <c:pt idx="13">
                  <c:v>-0.37</c:v>
                </c:pt>
                <c:pt idx="14">
                  <c:v>-0.38</c:v>
                </c:pt>
                <c:pt idx="15">
                  <c:v>-0.39</c:v>
                </c:pt>
                <c:pt idx="16">
                  <c:v>-0.39</c:v>
                </c:pt>
                <c:pt idx="17">
                  <c:v>-0.39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372B-455F-8BE0-DEAEF1E77DF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 New Listings</c:v>
                </c:pt>
              </c:strCache>
            </c:strRef>
          </c:tx>
          <c:spPr>
            <a:ln w="127000" cap="rnd">
              <a:solidFill>
                <a:srgbClr val="72C45A"/>
              </a:solidFill>
              <a:round/>
              <a:tailEnd type="none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127000" cap="rnd">
                <a:solidFill>
                  <a:srgbClr val="72C45A"/>
                </a:solidFill>
                <a:round/>
                <a:tailEnd type="none" w="lg" len="med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72B-455F-8BE0-DEAEF1E77DFB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127000" cap="rnd">
                <a:solidFill>
                  <a:srgbClr val="72C45A"/>
                </a:solidFill>
                <a:round/>
                <a:tailEnd type="none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4993-461B-9FE7-F11060113296}"/>
              </c:ext>
            </c:extLst>
          </c:dPt>
          <c:dPt>
            <c:idx val="6"/>
            <c:marker>
              <c:symbol val="none"/>
            </c:marker>
            <c:bubble3D val="0"/>
            <c:spPr>
              <a:ln w="127000" cap="rnd">
                <a:solidFill>
                  <a:srgbClr val="72C45A"/>
                </a:solidFill>
                <a:round/>
                <a:tailEnd type="none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D0DB-4318-938D-26AD84A8F947}"/>
              </c:ext>
            </c:extLst>
          </c:dPt>
          <c:dPt>
            <c:idx val="7"/>
            <c:marker>
              <c:symbol val="none"/>
            </c:marker>
            <c:bubble3D val="0"/>
            <c:spPr>
              <a:ln w="127000" cap="rnd">
                <a:solidFill>
                  <a:srgbClr val="72C45A"/>
                </a:solidFill>
                <a:round/>
                <a:tailEnd type="none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0E94-4CBF-8B15-6EC375DB75C7}"/>
              </c:ext>
            </c:extLst>
          </c:dPt>
          <c:dPt>
            <c:idx val="8"/>
            <c:marker>
              <c:symbol val="none"/>
            </c:marker>
            <c:bubble3D val="0"/>
            <c:spPr>
              <a:ln w="127000" cap="rnd">
                <a:solidFill>
                  <a:srgbClr val="72C45A"/>
                </a:solidFill>
                <a:round/>
                <a:tailEnd type="none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B6FA-4BD3-91E9-A6855615AE61}"/>
              </c:ext>
            </c:extLst>
          </c:dPt>
          <c:dPt>
            <c:idx val="9"/>
            <c:marker>
              <c:symbol val="none"/>
            </c:marker>
            <c:bubble3D val="0"/>
            <c:spPr>
              <a:ln w="127000" cap="rnd">
                <a:solidFill>
                  <a:srgbClr val="72C45A"/>
                </a:solidFill>
                <a:round/>
                <a:tailEnd type="none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9059-432E-B12E-6983E9EF10F7}"/>
              </c:ext>
            </c:extLst>
          </c:dPt>
          <c:dPt>
            <c:idx val="10"/>
            <c:marker>
              <c:symbol val="none"/>
            </c:marker>
            <c:bubble3D val="0"/>
            <c:spPr>
              <a:ln w="127000" cap="rnd">
                <a:solidFill>
                  <a:srgbClr val="72C45A"/>
                </a:solidFill>
                <a:round/>
                <a:tailEnd type="none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97A9-4788-9D03-5B23301788B4}"/>
              </c:ext>
            </c:extLst>
          </c:dPt>
          <c:dPt>
            <c:idx val="11"/>
            <c:marker>
              <c:symbol val="none"/>
            </c:marker>
            <c:bubble3D val="0"/>
            <c:spPr>
              <a:ln w="127000" cap="rnd">
                <a:solidFill>
                  <a:srgbClr val="72C45A"/>
                </a:solidFill>
                <a:round/>
                <a:tailEnd type="none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BFD0-49C1-96B7-650529CF6463}"/>
              </c:ext>
            </c:extLst>
          </c:dPt>
          <c:dPt>
            <c:idx val="13"/>
            <c:marker>
              <c:symbol val="none"/>
            </c:marker>
            <c:bubble3D val="0"/>
            <c:spPr>
              <a:ln w="127000" cap="rnd">
                <a:solidFill>
                  <a:srgbClr val="72C45A"/>
                </a:solidFill>
                <a:round/>
                <a:tailEnd type="none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F-4E51-4BF8-8C27-568A7C4D85C6}"/>
              </c:ext>
            </c:extLst>
          </c:dPt>
          <c:dPt>
            <c:idx val="14"/>
            <c:marker>
              <c:symbol val="none"/>
            </c:marker>
            <c:bubble3D val="0"/>
            <c:spPr>
              <a:ln w="127000" cap="rnd">
                <a:solidFill>
                  <a:srgbClr val="72C45A"/>
                </a:solidFill>
                <a:round/>
                <a:tailEnd type="none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3-B610-49A9-94BF-96A7F13B3E8B}"/>
              </c:ext>
            </c:extLst>
          </c:dPt>
          <c:dPt>
            <c:idx val="15"/>
            <c:marker>
              <c:symbol val="none"/>
            </c:marker>
            <c:bubble3D val="0"/>
            <c:spPr>
              <a:ln w="127000" cap="rnd">
                <a:solidFill>
                  <a:srgbClr val="72C45A"/>
                </a:solidFill>
                <a:round/>
                <a:tailEnd type="none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7-0132-45D2-8CFF-1DEAF1BAB5FD}"/>
              </c:ext>
            </c:extLst>
          </c:dPt>
          <c:dPt>
            <c:idx val="16"/>
            <c:marker>
              <c:symbol val="none"/>
            </c:marker>
            <c:bubble3D val="0"/>
            <c:spPr>
              <a:ln w="127000" cap="rnd">
                <a:solidFill>
                  <a:srgbClr val="72C45A"/>
                </a:solidFill>
                <a:round/>
                <a:tailEnd type="none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B-C972-4A83-94AF-56BD42E82EE6}"/>
              </c:ext>
            </c:extLst>
          </c:dPt>
          <c:dPt>
            <c:idx val="17"/>
            <c:marker>
              <c:symbol val="none"/>
            </c:marker>
            <c:bubble3D val="0"/>
            <c:spPr>
              <a:ln w="127000" cap="rnd">
                <a:solidFill>
                  <a:srgbClr val="72C45A"/>
                </a:solidFill>
                <a:round/>
                <a:tailEnd type="triangle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F-5CA1-4B50-9134-BA12B204C21C}"/>
              </c:ext>
            </c:extLst>
          </c:dPt>
          <c:cat>
            <c:strRef>
              <c:f>Sheet1!$A$2:$A$19</c:f>
              <c:strCache>
                <c:ptCount val="18"/>
                <c:pt idx="0">
                  <c:v>Early March</c:v>
                </c:pt>
                <c:pt idx="1">
                  <c:v>5/30</c:v>
                </c:pt>
                <c:pt idx="2">
                  <c:v>6/6</c:v>
                </c:pt>
                <c:pt idx="3">
                  <c:v>6/13</c:v>
                </c:pt>
                <c:pt idx="4">
                  <c:v>6/20</c:v>
                </c:pt>
                <c:pt idx="5">
                  <c:v>6/27</c:v>
                </c:pt>
                <c:pt idx="6">
                  <c:v>7/4</c:v>
                </c:pt>
                <c:pt idx="7">
                  <c:v>7/11</c:v>
                </c:pt>
                <c:pt idx="8">
                  <c:v>7/18</c:v>
                </c:pt>
                <c:pt idx="9">
                  <c:v>7/25</c:v>
                </c:pt>
                <c:pt idx="10">
                  <c:v>8/1</c:v>
                </c:pt>
                <c:pt idx="11">
                  <c:v>8/8</c:v>
                </c:pt>
                <c:pt idx="12">
                  <c:v>8/15</c:v>
                </c:pt>
                <c:pt idx="13">
                  <c:v>8/22</c:v>
                </c:pt>
                <c:pt idx="14">
                  <c:v>8/29</c:v>
                </c:pt>
                <c:pt idx="15">
                  <c:v>9/5</c:v>
                </c:pt>
                <c:pt idx="16">
                  <c:v>9/12</c:v>
                </c:pt>
                <c:pt idx="17">
                  <c:v>9/19</c:v>
                </c:pt>
              </c:strCache>
            </c:strRef>
          </c:cat>
          <c:val>
            <c:numRef>
              <c:f>Sheet1!$C$2:$C$19</c:f>
              <c:numCache>
                <c:formatCode>0%</c:formatCode>
                <c:ptCount val="18"/>
                <c:pt idx="0">
                  <c:v>0.05</c:v>
                </c:pt>
                <c:pt idx="1">
                  <c:v>-0.23</c:v>
                </c:pt>
                <c:pt idx="2">
                  <c:v>-0.21</c:v>
                </c:pt>
                <c:pt idx="3">
                  <c:v>-0.2</c:v>
                </c:pt>
                <c:pt idx="4">
                  <c:v>-0.19</c:v>
                </c:pt>
                <c:pt idx="5">
                  <c:v>-0.17</c:v>
                </c:pt>
                <c:pt idx="6">
                  <c:v>-0.04</c:v>
                </c:pt>
                <c:pt idx="7">
                  <c:v>-0.19</c:v>
                </c:pt>
                <c:pt idx="8">
                  <c:v>-0.15</c:v>
                </c:pt>
                <c:pt idx="9">
                  <c:v>-0.11</c:v>
                </c:pt>
                <c:pt idx="10">
                  <c:v>-0.11</c:v>
                </c:pt>
                <c:pt idx="11">
                  <c:v>-0.06</c:v>
                </c:pt>
                <c:pt idx="12">
                  <c:v>-0.11</c:v>
                </c:pt>
                <c:pt idx="13">
                  <c:v>-0.13</c:v>
                </c:pt>
                <c:pt idx="14">
                  <c:v>-0.16</c:v>
                </c:pt>
                <c:pt idx="15">
                  <c:v>-0.12</c:v>
                </c:pt>
                <c:pt idx="16">
                  <c:v>-0.17</c:v>
                </c:pt>
                <c:pt idx="17">
                  <c:v>-0.15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372B-455F-8BE0-DEAEF1E77D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5616080"/>
        <c:axId val="357261424"/>
      </c:lineChart>
      <c:catAx>
        <c:axId val="275616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7261424"/>
        <c:crosses val="autoZero"/>
        <c:auto val="1"/>
        <c:lblAlgn val="ctr"/>
        <c:lblOffset val="100"/>
        <c:noMultiLvlLbl val="0"/>
      </c:catAx>
      <c:valAx>
        <c:axId val="357261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5616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737005994431441"/>
          <c:y val="2.3883224339789625E-2"/>
          <c:w val="0.72262994005568559"/>
          <c:h val="0.106814235817890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600" dirty="0">
                <a:solidFill>
                  <a:schemeClr val="bg1"/>
                </a:solidFill>
              </a:rPr>
              <a:t>Existing Homes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830203277688915E-2"/>
          <c:y val="4.8701095024118839E-2"/>
          <c:w val="0.9233959344462217"/>
          <c:h val="0.926887372317811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72C45A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FB8A-4E19-A227-D0975CB65CBE}"/>
              </c:ext>
            </c:extLst>
          </c:dPt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B8A-4E19-A227-D0975CB65CBE}"/>
                </c:ext>
              </c:extLst>
            </c:dLbl>
            <c:dLbl>
              <c:idx val="1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B8A-4E19-A227-D0975CB65C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Sales</c:v>
                </c:pt>
                <c:pt idx="1">
                  <c:v>Listings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 formatCode="0.0%">
                  <c:v>0.105</c:v>
                </c:pt>
                <c:pt idx="1">
                  <c:v>-0.39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8A-4E19-A227-D0975CB65C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2017925135"/>
        <c:axId val="2118193199"/>
      </c:barChart>
      <c:catAx>
        <c:axId val="20179251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8193199"/>
        <c:crosses val="autoZero"/>
        <c:auto val="1"/>
        <c:lblAlgn val="ctr"/>
        <c:lblOffset val="100"/>
        <c:noMultiLvlLbl val="0"/>
      </c:catAx>
      <c:valAx>
        <c:axId val="2118193199"/>
        <c:scaling>
          <c:orientation val="minMax"/>
          <c:max val="0.55000000000000004"/>
          <c:min val="-0.4"/>
        </c:scaling>
        <c:delete val="1"/>
        <c:axPos val="l"/>
        <c:numFmt formatCode="0.0%" sourceLinked="1"/>
        <c:majorTickMark val="out"/>
        <c:minorTickMark val="none"/>
        <c:tickLblPos val="nextTo"/>
        <c:crossAx val="20179251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1813B9-F4BF-4AFC-9FD2-2EAB3D14459B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6FFFA5-C261-43C6-8940-EB607BF9A987}">
      <dgm:prSet phldrT="[Text]" custT="1"/>
      <dgm:spPr>
        <a:solidFill>
          <a:srgbClr val="29C7FF"/>
        </a:solidFill>
      </dgm:spPr>
      <dgm:t>
        <a:bodyPr/>
        <a:lstStyle/>
        <a:p>
          <a:endParaRPr lang="en-US" sz="2800" dirty="0"/>
        </a:p>
      </dgm:t>
    </dgm:pt>
    <dgm:pt modelId="{61512C20-A02E-4F01-BB73-9255EAE95119}" type="parTrans" cxnId="{55E9552B-618B-4B4F-915A-FADF7DFDC7C3}">
      <dgm:prSet/>
      <dgm:spPr/>
      <dgm:t>
        <a:bodyPr/>
        <a:lstStyle/>
        <a:p>
          <a:endParaRPr lang="en-US"/>
        </a:p>
      </dgm:t>
    </dgm:pt>
    <dgm:pt modelId="{70103023-7E0F-47B1-ABDB-F66A19163752}" type="sibTrans" cxnId="{55E9552B-618B-4B4F-915A-FADF7DFDC7C3}">
      <dgm:prSet/>
      <dgm:spPr/>
      <dgm:t>
        <a:bodyPr/>
        <a:lstStyle/>
        <a:p>
          <a:endParaRPr lang="en-US"/>
        </a:p>
      </dgm:t>
    </dgm:pt>
    <dgm:pt modelId="{9FE64C85-98A8-43EB-AA37-4C171A1CCCB1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4800" dirty="0">
              <a:solidFill>
                <a:schemeClr val="bg1"/>
              </a:solidFill>
            </a:rPr>
            <a:t>30%</a:t>
          </a:r>
        </a:p>
      </dgm:t>
    </dgm:pt>
    <dgm:pt modelId="{9626A9C3-9703-41B3-8D5C-2FC67A4AEA1B}" type="parTrans" cxnId="{B1D1D035-1C81-4255-A8B2-FD6C474DD911}">
      <dgm:prSet/>
      <dgm:spPr/>
      <dgm:t>
        <a:bodyPr/>
        <a:lstStyle/>
        <a:p>
          <a:endParaRPr lang="en-US"/>
        </a:p>
      </dgm:t>
    </dgm:pt>
    <dgm:pt modelId="{5FDCD0E3-EECF-462E-BB82-3720202A3E4C}" type="sibTrans" cxnId="{B1D1D035-1C81-4255-A8B2-FD6C474DD911}">
      <dgm:prSet/>
      <dgm:spPr/>
      <dgm:t>
        <a:bodyPr/>
        <a:lstStyle/>
        <a:p>
          <a:endParaRPr lang="en-US"/>
        </a:p>
      </dgm:t>
    </dgm:pt>
    <dgm:pt modelId="{058086D1-32EC-41D3-9F9F-79E790052F82}">
      <dgm:prSet phldrT="[Text]" custT="1"/>
      <dgm:spPr>
        <a:solidFill>
          <a:srgbClr val="E46C0A"/>
        </a:solidFill>
      </dgm:spPr>
      <dgm:t>
        <a:bodyPr/>
        <a:lstStyle/>
        <a:p>
          <a:r>
            <a:rPr lang="en-US" sz="5400" dirty="0">
              <a:solidFill>
                <a:schemeClr val="bg1"/>
              </a:solidFill>
            </a:rPr>
            <a:t>60%</a:t>
          </a:r>
        </a:p>
      </dgm:t>
    </dgm:pt>
    <dgm:pt modelId="{59CB4DB0-5F70-431C-8C8A-16D06A7D071D}" type="parTrans" cxnId="{76014C38-B9BD-4E00-9D8D-666A80A5754D}">
      <dgm:prSet/>
      <dgm:spPr/>
      <dgm:t>
        <a:bodyPr/>
        <a:lstStyle/>
        <a:p>
          <a:endParaRPr lang="en-US"/>
        </a:p>
      </dgm:t>
    </dgm:pt>
    <dgm:pt modelId="{2AD1B2D0-05AE-4A4A-9C95-186BE206E740}" type="sibTrans" cxnId="{76014C38-B9BD-4E00-9D8D-666A80A5754D}">
      <dgm:prSet/>
      <dgm:spPr/>
      <dgm:t>
        <a:bodyPr/>
        <a:lstStyle/>
        <a:p>
          <a:endParaRPr lang="en-US"/>
        </a:p>
      </dgm:t>
    </dgm:pt>
    <dgm:pt modelId="{F6707083-2B24-483F-A145-19224BE6A5F7}">
      <dgm:prSet/>
      <dgm:spPr>
        <a:solidFill>
          <a:srgbClr val="0070C0"/>
        </a:solidFill>
      </dgm:spPr>
      <dgm:t>
        <a:bodyPr/>
        <a:lstStyle/>
        <a:p>
          <a:endParaRPr lang="en-US"/>
        </a:p>
      </dgm:t>
    </dgm:pt>
    <dgm:pt modelId="{22FB6ED8-B25F-4E7C-8C58-F50E1E211714}" type="parTrans" cxnId="{C5117E18-A829-4DC4-A18E-46127605311B}">
      <dgm:prSet/>
      <dgm:spPr/>
      <dgm:t>
        <a:bodyPr/>
        <a:lstStyle/>
        <a:p>
          <a:endParaRPr lang="en-US"/>
        </a:p>
      </dgm:t>
    </dgm:pt>
    <dgm:pt modelId="{C32DC8CA-6AB5-40A7-9D64-DE156A962721}" type="sibTrans" cxnId="{C5117E18-A829-4DC4-A18E-46127605311B}">
      <dgm:prSet/>
      <dgm:spPr/>
      <dgm:t>
        <a:bodyPr/>
        <a:lstStyle/>
        <a:p>
          <a:endParaRPr lang="en-US"/>
        </a:p>
      </dgm:t>
    </dgm:pt>
    <dgm:pt modelId="{A0594580-03B0-4BA3-B76E-2778FB0CDF15}">
      <dgm:prSet/>
      <dgm:spPr>
        <a:solidFill>
          <a:srgbClr val="003964"/>
        </a:solidFill>
      </dgm:spPr>
      <dgm:t>
        <a:bodyPr/>
        <a:lstStyle/>
        <a:p>
          <a:endParaRPr lang="en-US"/>
        </a:p>
      </dgm:t>
    </dgm:pt>
    <dgm:pt modelId="{64E4F1DF-B44D-4301-805A-109F4FB0D58F}" type="parTrans" cxnId="{C00CCEFB-5BF9-40B0-9DA5-A0B7B0E6D1D6}">
      <dgm:prSet/>
      <dgm:spPr/>
      <dgm:t>
        <a:bodyPr/>
        <a:lstStyle/>
        <a:p>
          <a:endParaRPr lang="en-US"/>
        </a:p>
      </dgm:t>
    </dgm:pt>
    <dgm:pt modelId="{A6B1DC07-92E7-4589-9FD2-9FD12DDA2A24}" type="sibTrans" cxnId="{C00CCEFB-5BF9-40B0-9DA5-A0B7B0E6D1D6}">
      <dgm:prSet/>
      <dgm:spPr/>
      <dgm:t>
        <a:bodyPr/>
        <a:lstStyle/>
        <a:p>
          <a:endParaRPr lang="en-US"/>
        </a:p>
      </dgm:t>
    </dgm:pt>
    <dgm:pt modelId="{A7CCE1B7-6D8F-4B94-8F58-ADCD8AD387CB}" type="pres">
      <dgm:prSet presAssocID="{AF1813B9-F4BF-4AFC-9FD2-2EAB3D14459B}" presName="Name0" presStyleCnt="0">
        <dgm:presLayoutVars>
          <dgm:dir/>
          <dgm:animLvl val="lvl"/>
          <dgm:resizeHandles val="exact"/>
        </dgm:presLayoutVars>
      </dgm:prSet>
      <dgm:spPr/>
    </dgm:pt>
    <dgm:pt modelId="{34A6579D-CF5E-49A3-96AA-70C9CCAC8581}" type="pres">
      <dgm:prSet presAssocID="{C66FFFA5-C261-43C6-8940-EB607BF9A987}" presName="Name8" presStyleCnt="0"/>
      <dgm:spPr/>
    </dgm:pt>
    <dgm:pt modelId="{F8D0C096-03A6-4E0A-9907-DCAABE71DA01}" type="pres">
      <dgm:prSet presAssocID="{C66FFFA5-C261-43C6-8940-EB607BF9A987}" presName="level" presStyleLbl="node1" presStyleIdx="0" presStyleCnt="5">
        <dgm:presLayoutVars>
          <dgm:chMax val="1"/>
          <dgm:bulletEnabled val="1"/>
        </dgm:presLayoutVars>
      </dgm:prSet>
      <dgm:spPr/>
    </dgm:pt>
    <dgm:pt modelId="{2F22B2F0-EF65-4ACE-AEC2-1B00413AECA5}" type="pres">
      <dgm:prSet presAssocID="{C66FFFA5-C261-43C6-8940-EB607BF9A98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DB1C2E8-4700-4FEF-BC44-6B86C00DEFDA}" type="pres">
      <dgm:prSet presAssocID="{9FE64C85-98A8-43EB-AA37-4C171A1CCCB1}" presName="Name8" presStyleCnt="0"/>
      <dgm:spPr/>
    </dgm:pt>
    <dgm:pt modelId="{D965020C-1E55-4AEA-9A86-3A132487228C}" type="pres">
      <dgm:prSet presAssocID="{9FE64C85-98A8-43EB-AA37-4C171A1CCCB1}" presName="level" presStyleLbl="node1" presStyleIdx="1" presStyleCnt="5">
        <dgm:presLayoutVars>
          <dgm:chMax val="1"/>
          <dgm:bulletEnabled val="1"/>
        </dgm:presLayoutVars>
      </dgm:prSet>
      <dgm:spPr/>
    </dgm:pt>
    <dgm:pt modelId="{7B7EC6AD-AFE9-4A2B-A724-5D0E644104B7}" type="pres">
      <dgm:prSet presAssocID="{9FE64C85-98A8-43EB-AA37-4C171A1CCCB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5E8E22E-E699-4D96-9B35-12F2DBB0A2F6}" type="pres">
      <dgm:prSet presAssocID="{058086D1-32EC-41D3-9F9F-79E790052F82}" presName="Name8" presStyleCnt="0"/>
      <dgm:spPr/>
    </dgm:pt>
    <dgm:pt modelId="{EBE7234B-2E28-4210-82C6-9A353EBF05B5}" type="pres">
      <dgm:prSet presAssocID="{058086D1-32EC-41D3-9F9F-79E790052F82}" presName="level" presStyleLbl="node1" presStyleIdx="2" presStyleCnt="5">
        <dgm:presLayoutVars>
          <dgm:chMax val="1"/>
          <dgm:bulletEnabled val="1"/>
        </dgm:presLayoutVars>
      </dgm:prSet>
      <dgm:spPr/>
    </dgm:pt>
    <dgm:pt modelId="{46A550F9-46B7-45AB-B109-C851DBA58ED8}" type="pres">
      <dgm:prSet presAssocID="{058086D1-32EC-41D3-9F9F-79E790052F8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8869E11-F5ED-491D-9D95-C68D709979B2}" type="pres">
      <dgm:prSet presAssocID="{F6707083-2B24-483F-A145-19224BE6A5F7}" presName="Name8" presStyleCnt="0"/>
      <dgm:spPr/>
    </dgm:pt>
    <dgm:pt modelId="{0C662303-F042-4BD6-895F-3F5674A0C27A}" type="pres">
      <dgm:prSet presAssocID="{F6707083-2B24-483F-A145-19224BE6A5F7}" presName="level" presStyleLbl="node1" presStyleIdx="3" presStyleCnt="5">
        <dgm:presLayoutVars>
          <dgm:chMax val="1"/>
          <dgm:bulletEnabled val="1"/>
        </dgm:presLayoutVars>
      </dgm:prSet>
      <dgm:spPr/>
    </dgm:pt>
    <dgm:pt modelId="{E72CDF53-5C10-4E12-8176-6279B0295C81}" type="pres">
      <dgm:prSet presAssocID="{F6707083-2B24-483F-A145-19224BE6A5F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673DD5C-86BA-43A8-B07F-E995BF905AAD}" type="pres">
      <dgm:prSet presAssocID="{A0594580-03B0-4BA3-B76E-2778FB0CDF15}" presName="Name8" presStyleCnt="0"/>
      <dgm:spPr/>
    </dgm:pt>
    <dgm:pt modelId="{E8D41C09-488D-45AA-B5F8-8F1DACF6F3F6}" type="pres">
      <dgm:prSet presAssocID="{A0594580-03B0-4BA3-B76E-2778FB0CDF15}" presName="level" presStyleLbl="node1" presStyleIdx="4" presStyleCnt="5">
        <dgm:presLayoutVars>
          <dgm:chMax val="1"/>
          <dgm:bulletEnabled val="1"/>
        </dgm:presLayoutVars>
      </dgm:prSet>
      <dgm:spPr/>
    </dgm:pt>
    <dgm:pt modelId="{9DF09751-EEC8-40CC-8415-6FF00CBD4204}" type="pres">
      <dgm:prSet presAssocID="{A0594580-03B0-4BA3-B76E-2778FB0CDF15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6FB46608-7EBF-7A43-9986-D1EA4C56B9BF}" type="presOf" srcId="{9FE64C85-98A8-43EB-AA37-4C171A1CCCB1}" destId="{D965020C-1E55-4AEA-9A86-3A132487228C}" srcOrd="0" destOrd="0" presId="urn:microsoft.com/office/officeart/2005/8/layout/pyramid1"/>
    <dgm:cxn modelId="{A63D3015-C1EB-3440-8A33-D17DD00A0293}" type="presOf" srcId="{F6707083-2B24-483F-A145-19224BE6A5F7}" destId="{0C662303-F042-4BD6-895F-3F5674A0C27A}" srcOrd="0" destOrd="0" presId="urn:microsoft.com/office/officeart/2005/8/layout/pyramid1"/>
    <dgm:cxn modelId="{C5117E18-A829-4DC4-A18E-46127605311B}" srcId="{AF1813B9-F4BF-4AFC-9FD2-2EAB3D14459B}" destId="{F6707083-2B24-483F-A145-19224BE6A5F7}" srcOrd="3" destOrd="0" parTransId="{22FB6ED8-B25F-4E7C-8C58-F50E1E211714}" sibTransId="{C32DC8CA-6AB5-40A7-9D64-DE156A962721}"/>
    <dgm:cxn modelId="{55E9552B-618B-4B4F-915A-FADF7DFDC7C3}" srcId="{AF1813B9-F4BF-4AFC-9FD2-2EAB3D14459B}" destId="{C66FFFA5-C261-43C6-8940-EB607BF9A987}" srcOrd="0" destOrd="0" parTransId="{61512C20-A02E-4F01-BB73-9255EAE95119}" sibTransId="{70103023-7E0F-47B1-ABDB-F66A19163752}"/>
    <dgm:cxn modelId="{CA3F7D34-2774-D04C-9A36-D03624EACA67}" type="presOf" srcId="{AF1813B9-F4BF-4AFC-9FD2-2EAB3D14459B}" destId="{A7CCE1B7-6D8F-4B94-8F58-ADCD8AD387CB}" srcOrd="0" destOrd="0" presId="urn:microsoft.com/office/officeart/2005/8/layout/pyramid1"/>
    <dgm:cxn modelId="{B1D1D035-1C81-4255-A8B2-FD6C474DD911}" srcId="{AF1813B9-F4BF-4AFC-9FD2-2EAB3D14459B}" destId="{9FE64C85-98A8-43EB-AA37-4C171A1CCCB1}" srcOrd="1" destOrd="0" parTransId="{9626A9C3-9703-41B3-8D5C-2FC67A4AEA1B}" sibTransId="{5FDCD0E3-EECF-462E-BB82-3720202A3E4C}"/>
    <dgm:cxn modelId="{2739AF36-BABD-4D43-8AE5-EA63DEE76B8A}" type="presOf" srcId="{C66FFFA5-C261-43C6-8940-EB607BF9A987}" destId="{F8D0C096-03A6-4E0A-9907-DCAABE71DA01}" srcOrd="0" destOrd="0" presId="urn:microsoft.com/office/officeart/2005/8/layout/pyramid1"/>
    <dgm:cxn modelId="{76014C38-B9BD-4E00-9D8D-666A80A5754D}" srcId="{AF1813B9-F4BF-4AFC-9FD2-2EAB3D14459B}" destId="{058086D1-32EC-41D3-9F9F-79E790052F82}" srcOrd="2" destOrd="0" parTransId="{59CB4DB0-5F70-431C-8C8A-16D06A7D071D}" sibTransId="{2AD1B2D0-05AE-4A4A-9C95-186BE206E740}"/>
    <dgm:cxn modelId="{52E9B56A-A616-3149-8FE5-4875ABCE462D}" type="presOf" srcId="{A0594580-03B0-4BA3-B76E-2778FB0CDF15}" destId="{9DF09751-EEC8-40CC-8415-6FF00CBD4204}" srcOrd="1" destOrd="0" presId="urn:microsoft.com/office/officeart/2005/8/layout/pyramid1"/>
    <dgm:cxn modelId="{A8C6B84B-394D-4946-872E-2D5ECBF60115}" type="presOf" srcId="{A0594580-03B0-4BA3-B76E-2778FB0CDF15}" destId="{E8D41C09-488D-45AA-B5F8-8F1DACF6F3F6}" srcOrd="0" destOrd="0" presId="urn:microsoft.com/office/officeart/2005/8/layout/pyramid1"/>
    <dgm:cxn modelId="{8169B07F-FA42-004B-8637-0E49B2E1B938}" type="presOf" srcId="{9FE64C85-98A8-43EB-AA37-4C171A1CCCB1}" destId="{7B7EC6AD-AFE9-4A2B-A724-5D0E644104B7}" srcOrd="1" destOrd="0" presId="urn:microsoft.com/office/officeart/2005/8/layout/pyramid1"/>
    <dgm:cxn modelId="{A36D0EA6-987C-A64A-A09F-73F3EABA0F5F}" type="presOf" srcId="{F6707083-2B24-483F-A145-19224BE6A5F7}" destId="{E72CDF53-5C10-4E12-8176-6279B0295C81}" srcOrd="1" destOrd="0" presId="urn:microsoft.com/office/officeart/2005/8/layout/pyramid1"/>
    <dgm:cxn modelId="{D2AC2AC1-A907-7C4C-9302-D572CED53FE1}" type="presOf" srcId="{058086D1-32EC-41D3-9F9F-79E790052F82}" destId="{46A550F9-46B7-45AB-B109-C851DBA58ED8}" srcOrd="1" destOrd="0" presId="urn:microsoft.com/office/officeart/2005/8/layout/pyramid1"/>
    <dgm:cxn modelId="{B05AE2E2-7ED8-6F4F-B909-79DA532891E3}" type="presOf" srcId="{C66FFFA5-C261-43C6-8940-EB607BF9A987}" destId="{2F22B2F0-EF65-4ACE-AEC2-1B00413AECA5}" srcOrd="1" destOrd="0" presId="urn:microsoft.com/office/officeart/2005/8/layout/pyramid1"/>
    <dgm:cxn modelId="{6ED527EA-9A85-0345-9C12-8006E8F683BE}" type="presOf" srcId="{058086D1-32EC-41D3-9F9F-79E790052F82}" destId="{EBE7234B-2E28-4210-82C6-9A353EBF05B5}" srcOrd="0" destOrd="0" presId="urn:microsoft.com/office/officeart/2005/8/layout/pyramid1"/>
    <dgm:cxn modelId="{C00CCEFB-5BF9-40B0-9DA5-A0B7B0E6D1D6}" srcId="{AF1813B9-F4BF-4AFC-9FD2-2EAB3D14459B}" destId="{A0594580-03B0-4BA3-B76E-2778FB0CDF15}" srcOrd="4" destOrd="0" parTransId="{64E4F1DF-B44D-4301-805A-109F4FB0D58F}" sibTransId="{A6B1DC07-92E7-4589-9FD2-9FD12DDA2A24}"/>
    <dgm:cxn modelId="{7B622FEE-0557-CB4B-A058-09C18157204B}" type="presParOf" srcId="{A7CCE1B7-6D8F-4B94-8F58-ADCD8AD387CB}" destId="{34A6579D-CF5E-49A3-96AA-70C9CCAC8581}" srcOrd="0" destOrd="0" presId="urn:microsoft.com/office/officeart/2005/8/layout/pyramid1"/>
    <dgm:cxn modelId="{A5A2CC1D-73A0-944C-9482-A7DC29E064BA}" type="presParOf" srcId="{34A6579D-CF5E-49A3-96AA-70C9CCAC8581}" destId="{F8D0C096-03A6-4E0A-9907-DCAABE71DA01}" srcOrd="0" destOrd="0" presId="urn:microsoft.com/office/officeart/2005/8/layout/pyramid1"/>
    <dgm:cxn modelId="{D9767827-69F8-FE4C-B3BC-E3FC7E3E51D3}" type="presParOf" srcId="{34A6579D-CF5E-49A3-96AA-70C9CCAC8581}" destId="{2F22B2F0-EF65-4ACE-AEC2-1B00413AECA5}" srcOrd="1" destOrd="0" presId="urn:microsoft.com/office/officeart/2005/8/layout/pyramid1"/>
    <dgm:cxn modelId="{4AD6FD7F-48B2-CC46-8944-7B3630D2AF94}" type="presParOf" srcId="{A7CCE1B7-6D8F-4B94-8F58-ADCD8AD387CB}" destId="{ADB1C2E8-4700-4FEF-BC44-6B86C00DEFDA}" srcOrd="1" destOrd="0" presId="urn:microsoft.com/office/officeart/2005/8/layout/pyramid1"/>
    <dgm:cxn modelId="{DBF28E34-228E-6947-B54C-ED907CD9B43D}" type="presParOf" srcId="{ADB1C2E8-4700-4FEF-BC44-6B86C00DEFDA}" destId="{D965020C-1E55-4AEA-9A86-3A132487228C}" srcOrd="0" destOrd="0" presId="urn:microsoft.com/office/officeart/2005/8/layout/pyramid1"/>
    <dgm:cxn modelId="{E5AC801F-760E-3F46-9902-A18DAB3F0D06}" type="presParOf" srcId="{ADB1C2E8-4700-4FEF-BC44-6B86C00DEFDA}" destId="{7B7EC6AD-AFE9-4A2B-A724-5D0E644104B7}" srcOrd="1" destOrd="0" presId="urn:microsoft.com/office/officeart/2005/8/layout/pyramid1"/>
    <dgm:cxn modelId="{7C6504F7-1C47-9545-BEED-821B75AEA488}" type="presParOf" srcId="{A7CCE1B7-6D8F-4B94-8F58-ADCD8AD387CB}" destId="{A5E8E22E-E699-4D96-9B35-12F2DBB0A2F6}" srcOrd="2" destOrd="0" presId="urn:microsoft.com/office/officeart/2005/8/layout/pyramid1"/>
    <dgm:cxn modelId="{F55E399C-1F0A-DE46-A5F1-8FB41B35B140}" type="presParOf" srcId="{A5E8E22E-E699-4D96-9B35-12F2DBB0A2F6}" destId="{EBE7234B-2E28-4210-82C6-9A353EBF05B5}" srcOrd="0" destOrd="0" presId="urn:microsoft.com/office/officeart/2005/8/layout/pyramid1"/>
    <dgm:cxn modelId="{0E600987-E8AF-0A40-BC46-A2C7DA88887E}" type="presParOf" srcId="{A5E8E22E-E699-4D96-9B35-12F2DBB0A2F6}" destId="{46A550F9-46B7-45AB-B109-C851DBA58ED8}" srcOrd="1" destOrd="0" presId="urn:microsoft.com/office/officeart/2005/8/layout/pyramid1"/>
    <dgm:cxn modelId="{6C40E3B8-6AE1-C942-A63B-DD99DD22CB1B}" type="presParOf" srcId="{A7CCE1B7-6D8F-4B94-8F58-ADCD8AD387CB}" destId="{E8869E11-F5ED-491D-9D95-C68D709979B2}" srcOrd="3" destOrd="0" presId="urn:microsoft.com/office/officeart/2005/8/layout/pyramid1"/>
    <dgm:cxn modelId="{77EF567C-D57C-EC4C-A44C-907AE19E5FDC}" type="presParOf" srcId="{E8869E11-F5ED-491D-9D95-C68D709979B2}" destId="{0C662303-F042-4BD6-895F-3F5674A0C27A}" srcOrd="0" destOrd="0" presId="urn:microsoft.com/office/officeart/2005/8/layout/pyramid1"/>
    <dgm:cxn modelId="{068931C9-EFB6-2049-9B89-33200226033E}" type="presParOf" srcId="{E8869E11-F5ED-491D-9D95-C68D709979B2}" destId="{E72CDF53-5C10-4E12-8176-6279B0295C81}" srcOrd="1" destOrd="0" presId="urn:microsoft.com/office/officeart/2005/8/layout/pyramid1"/>
    <dgm:cxn modelId="{B383A5B9-F07C-E143-A6B7-05B965E47E29}" type="presParOf" srcId="{A7CCE1B7-6D8F-4B94-8F58-ADCD8AD387CB}" destId="{A673DD5C-86BA-43A8-B07F-E995BF905AAD}" srcOrd="4" destOrd="0" presId="urn:microsoft.com/office/officeart/2005/8/layout/pyramid1"/>
    <dgm:cxn modelId="{B81EFAF8-3A0F-8649-9A1E-88D0D88F9A04}" type="presParOf" srcId="{A673DD5C-86BA-43A8-B07F-E995BF905AAD}" destId="{E8D41C09-488D-45AA-B5F8-8F1DACF6F3F6}" srcOrd="0" destOrd="0" presId="urn:microsoft.com/office/officeart/2005/8/layout/pyramid1"/>
    <dgm:cxn modelId="{B03807B7-D803-1D4B-AD25-98C38E3C1782}" type="presParOf" srcId="{A673DD5C-86BA-43A8-B07F-E995BF905AAD}" destId="{9DF09751-EEC8-40CC-8415-6FF00CBD420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D0C096-03A6-4E0A-9907-DCAABE71DA01}">
      <dsp:nvSpPr>
        <dsp:cNvPr id="0" name=""/>
        <dsp:cNvSpPr/>
      </dsp:nvSpPr>
      <dsp:spPr>
        <a:xfrm>
          <a:off x="2979420" y="0"/>
          <a:ext cx="1489710" cy="1188720"/>
        </a:xfrm>
        <a:prstGeom prst="trapezoid">
          <a:avLst>
            <a:gd name="adj" fmla="val 62660"/>
          </a:avLst>
        </a:prstGeom>
        <a:solidFill>
          <a:srgbClr val="29C7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2979420" y="0"/>
        <a:ext cx="1489710" cy="1188720"/>
      </dsp:txXfrm>
    </dsp:sp>
    <dsp:sp modelId="{D965020C-1E55-4AEA-9A86-3A132487228C}">
      <dsp:nvSpPr>
        <dsp:cNvPr id="0" name=""/>
        <dsp:cNvSpPr/>
      </dsp:nvSpPr>
      <dsp:spPr>
        <a:xfrm>
          <a:off x="2234565" y="1188719"/>
          <a:ext cx="2979420" cy="1188720"/>
        </a:xfrm>
        <a:prstGeom prst="trapezoid">
          <a:avLst>
            <a:gd name="adj" fmla="val 6266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solidFill>
                <a:schemeClr val="bg1"/>
              </a:solidFill>
            </a:rPr>
            <a:t>30%</a:t>
          </a:r>
        </a:p>
      </dsp:txBody>
      <dsp:txXfrm>
        <a:off x="2755963" y="1188719"/>
        <a:ext cx="1936623" cy="1188720"/>
      </dsp:txXfrm>
    </dsp:sp>
    <dsp:sp modelId="{EBE7234B-2E28-4210-82C6-9A353EBF05B5}">
      <dsp:nvSpPr>
        <dsp:cNvPr id="0" name=""/>
        <dsp:cNvSpPr/>
      </dsp:nvSpPr>
      <dsp:spPr>
        <a:xfrm>
          <a:off x="1489710" y="2377439"/>
          <a:ext cx="4469130" cy="1188720"/>
        </a:xfrm>
        <a:prstGeom prst="trapezoid">
          <a:avLst>
            <a:gd name="adj" fmla="val 62660"/>
          </a:avLst>
        </a:prstGeom>
        <a:solidFill>
          <a:srgbClr val="E46C0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>
              <a:solidFill>
                <a:schemeClr val="bg1"/>
              </a:solidFill>
            </a:rPr>
            <a:t>60%</a:t>
          </a:r>
        </a:p>
      </dsp:txBody>
      <dsp:txXfrm>
        <a:off x="2271807" y="2377439"/>
        <a:ext cx="2904934" cy="1188720"/>
      </dsp:txXfrm>
    </dsp:sp>
    <dsp:sp modelId="{0C662303-F042-4BD6-895F-3F5674A0C27A}">
      <dsp:nvSpPr>
        <dsp:cNvPr id="0" name=""/>
        <dsp:cNvSpPr/>
      </dsp:nvSpPr>
      <dsp:spPr>
        <a:xfrm>
          <a:off x="744854" y="3566160"/>
          <a:ext cx="5958840" cy="1188720"/>
        </a:xfrm>
        <a:prstGeom prst="trapezoid">
          <a:avLst>
            <a:gd name="adj" fmla="val 6266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>
        <a:off x="1787651" y="3566160"/>
        <a:ext cx="3873246" cy="1188720"/>
      </dsp:txXfrm>
    </dsp:sp>
    <dsp:sp modelId="{E8D41C09-488D-45AA-B5F8-8F1DACF6F3F6}">
      <dsp:nvSpPr>
        <dsp:cNvPr id="0" name=""/>
        <dsp:cNvSpPr/>
      </dsp:nvSpPr>
      <dsp:spPr>
        <a:xfrm>
          <a:off x="0" y="4754880"/>
          <a:ext cx="7448550" cy="1188720"/>
        </a:xfrm>
        <a:prstGeom prst="trapezoid">
          <a:avLst>
            <a:gd name="adj" fmla="val 62660"/>
          </a:avLst>
        </a:prstGeom>
        <a:solidFill>
          <a:srgbClr val="00396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>
        <a:off x="1303496" y="4754880"/>
        <a:ext cx="4841557" cy="1188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9A269D7F-7570-7D40-9CFD-90DCA0E2C8CA}" type="datetimeFigureOut">
              <a:rPr lang="en-US" altLang="en-US"/>
              <a:pPr>
                <a:defRPr/>
              </a:pPr>
              <a:t>1/24/2021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D97FD2DF-7538-6549-8978-28E1D5AF68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2763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owingtime.com/blog/august-2020-showing-index-results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nahb.org/" TargetMode="External"/><Relationship Id="rId5" Type="http://schemas.openxmlformats.org/officeDocument/2006/relationships/hyperlink" Target="http://www.nar.realtor/" TargetMode="External"/><Relationship Id="rId4" Type="http://schemas.openxmlformats.org/officeDocument/2006/relationships/hyperlink" Target="http://www.mba.org/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620669-55A9-4F12-8893-BD267E1278D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958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https://www.mba.org/news-research-and-resources/newsroom</a:t>
            </a:r>
          </a:p>
          <a:p>
            <a:r>
              <a:rPr lang="en-US" dirty="0"/>
              <a:t>Source Slide: September 2020 Monthly Market Report Slide #4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79BC8B-CB52-4542-BBF1-7477726E6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65877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https://news.move.com/2020-09-24-Realtor-com-R-Weekly-Housing-Report-Nearly-400-000-Fewer-Homes-Have-Been-Listed-Since-the-Start-of-the-Pandemic</a:t>
            </a:r>
          </a:p>
          <a:p>
            <a:r>
              <a:rPr lang="en-US" dirty="0"/>
              <a:t>Source Slide: October 2020 Monthly Market Report Slide #19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4A7694-F0F1-42C9-BC56-1663342B6C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0849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https://www.nar.realtor/newsroom/existing-home-sales-hit-highest-level-since-december-2006</a:t>
            </a:r>
          </a:p>
          <a:p>
            <a:r>
              <a:rPr lang="en-US" dirty="0"/>
              <a:t>https://twitter.com/dietz_econ</a:t>
            </a:r>
          </a:p>
          <a:p>
            <a:r>
              <a:rPr lang="en-US" dirty="0"/>
              <a:t>Source Slide: October 2020 Monthly Market Report Slide #20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4A7694-F0F1-42C9-BC56-1663342B6C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69810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http://zillow.mediaroom.com/index.php?s=28775&amp;item=137617</a:t>
            </a:r>
          </a:p>
          <a:p>
            <a:r>
              <a:rPr lang="en-US" dirty="0"/>
              <a:t>Source Slide: August 2020 Monthly Market Report Slide #21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4A7694-F0F1-42C9-BC56-1663342B6C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41435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https://www.nar.realtor/research-and-statistics/research-reports/highlights-from-the-profile-of-home-buyers-and-sellers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Source Slide: February 2020 Monthly Market Report Slide #25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4A7694-F0F1-42C9-BC56-1663342B6C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27274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https://www.realestateconsulting.com</a:t>
            </a:r>
          </a:p>
          <a:p>
            <a:r>
              <a:rPr lang="en-US" dirty="0"/>
              <a:t>Source Slide: October 2020 Monthly Market Report Slide #13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44F5A-5136-4D7C-AFD9-C37F51CB1B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69420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https://www.realestateconsulting.com</a:t>
            </a:r>
          </a:p>
          <a:p>
            <a:r>
              <a:rPr lang="en-US" dirty="0"/>
              <a:t>https://www.corelogic.com/insights-download/loan-performance-insights-report.aspx</a:t>
            </a:r>
          </a:p>
          <a:p>
            <a:r>
              <a:rPr lang="en-US" dirty="0"/>
              <a:t>Source Slide: May 2020 Monthly Market Report Slide #12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44F5A-5136-4D7C-AFD9-C37F51CB1B2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037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https://www.corelogic.com/insights-download/homeowner-equity-report.aspx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 Slide: October 2020 Monthly Market Report Slide #24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BDD566-A64A-8C44-AFFB-7D073C032A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2562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https://blog.firstam.com/economics/housing-market-potential-reaches-highest-level-since-2007</a:t>
            </a:r>
          </a:p>
          <a:p>
            <a:r>
              <a:rPr lang="en-US" dirty="0"/>
              <a:t>Source Slide: October 2020 Monthly Market Report Slide #23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4A7694-F0F1-42C9-BC56-1663342B6C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63803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https://cdn.blackknightinc.com/wp-content/uploads/2020/06/BKI_MM_Apr2020_Report.pdf</a:t>
            </a:r>
          </a:p>
          <a:p>
            <a:r>
              <a:rPr lang="en-US" dirty="0"/>
              <a:t>Source Slide: July 2020 Monthly Market Report Slide #10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4A7694-F0F1-42C9-BC56-1663342B6C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6646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 err="1"/>
              <a:t>nar.realtor</a:t>
            </a:r>
            <a:endParaRPr lang="en-US" altLang="en-US" dirty="0"/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https://www.nar.realtor/topics/existing-home-sales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https://www.nar.realtor/newsroom/existing-home-sales-jump-6-5-in-February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Source Slide: October 2020 Monthly Market Report Slide #12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655293-A01F-1A42-9F35-6A9EF92421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95874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https://www.attomdata.com/news/market-trends/home-sales-prices/attom-data-solutions-q2-2020-u-s-home-sales-report/</a:t>
            </a:r>
          </a:p>
          <a:p>
            <a:r>
              <a:rPr lang="en-US" dirty="0"/>
              <a:t>Source Slide: August 2020 Monthly Market Report Slide #23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4A7694-F0F1-42C9-BC56-1663342B6C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02396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https://blog.firstam.com/economics/millennial-homeownership-delayed-but-not-denied</a:t>
            </a:r>
          </a:p>
          <a:p>
            <a:r>
              <a:rPr lang="en-US" dirty="0"/>
              <a:t>Source Slide: July 2020 Monthly Market Report Slide #12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4A7694-F0F1-42C9-BC56-1663342B6C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9927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https://www.nar.realtor/research-and-statistics/research-reports/home-price-gains-by-years-of-tenure</a:t>
            </a:r>
          </a:p>
          <a:p>
            <a:r>
              <a:rPr lang="en-US"/>
              <a:t>Source Slide: April 2020 Monthly Market Report Slide #32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4A7694-F0F1-42C9-BC56-1663342B6C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1519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https://markets.businessinsider.com/news/stocks/economic-outlook-goldman-cuts-us-gdp-estimate-growth-expectations-q3-2020-7-1029369080#</a:t>
            </a:r>
          </a:p>
          <a:p>
            <a:r>
              <a:rPr lang="en-US" dirty="0"/>
              <a:t>https://www.newyorkfed.org/research/policy/nowcast</a:t>
            </a:r>
          </a:p>
          <a:p>
            <a:r>
              <a:rPr lang="en-US" dirty="0"/>
              <a:t>https://www.cnbc.com/rapid-update/</a:t>
            </a:r>
          </a:p>
          <a:p>
            <a:r>
              <a:rPr lang="en-US" dirty="0"/>
              <a:t>https://conference-board.org/research/us-forecast</a:t>
            </a:r>
          </a:p>
          <a:p>
            <a:r>
              <a:rPr lang="en-US" dirty="0"/>
              <a:t>https://www.calculatedriskblog.com/2020/07/early-q3-gdp-forecasts.html</a:t>
            </a:r>
          </a:p>
          <a:p>
            <a:r>
              <a:rPr lang="en-US" dirty="0"/>
              <a:t>https://www08.wellsfargomedia.com/assets/pdf/commercial/insights/economics/monthly-outlook/monthly-20200709.pdf</a:t>
            </a:r>
          </a:p>
          <a:p>
            <a:r>
              <a:rPr lang="en-US" dirty="0"/>
              <a:t>https://am.jpmorgan.com/us/en/asset-management/gim/adv/insights/market-insights/weekly-economic-update</a:t>
            </a:r>
          </a:p>
          <a:p>
            <a:r>
              <a:rPr lang="en-US" dirty="0"/>
              <a:t>Source Slide: August 2020 Monthly Market Report Slide #5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4A7694-F0F1-42C9-BC56-1663342B6C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3966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https://www.nar.realtor/research-and-statistics/housing-statistics/existing-home-sales</a:t>
            </a:r>
          </a:p>
          <a:p>
            <a:r>
              <a:rPr lang="en-US" dirty="0"/>
              <a:t>https://data.bls.gov/timeseries/LNU04000000?years_option=all_years&amp;periods_option=specific_periods&amp;periods=Annual+Data</a:t>
            </a:r>
          </a:p>
          <a:p>
            <a:r>
              <a:rPr lang="en-US" dirty="0"/>
              <a:t>https://data.bls.gov/timeseries/LNS14000000</a:t>
            </a:r>
          </a:p>
          <a:p>
            <a:r>
              <a:rPr lang="en-US" dirty="0"/>
              <a:t>Source Slide: April 2020 Monthly Market Report Slide #29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A32EA-FBF9-4540-BAE3-1763C1B9EA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200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 Slide: August 2020 Monthly Market Report Slide #7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5438-BCE3-F644-9FDA-91E7F4B7B3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8651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https://news.move.com/2020-09-24-Realtor-com-R-Weekly-Housing-Report-Nearly-400-000-Fewer-Homes-Have-Been-Listed-Since-the-Start-of-the-Pandemic</a:t>
            </a:r>
          </a:p>
          <a:p>
            <a:r>
              <a:rPr lang="en-US" dirty="0"/>
              <a:t>Source Slide: October 2020 Monthly Market Report Slide #3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4A7694-F0F1-42C9-BC56-1663342B6C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4972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www.showingtime.com/blog/august-2020-showing-index-results/</a:t>
            </a:r>
            <a:b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www.mba.org</a:t>
            </a:r>
            <a:b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www.nar.realtor</a:t>
            </a:r>
            <a:b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https://www.nahb.org/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/>
              <a:t>Source Slide: October 2020 Monthly Market Report Slide #4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CC9FDF-53A5-0D4A-9568-751CA5D216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2545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https://www.showingtime.com/impact-of-coronavirus/</a:t>
            </a:r>
          </a:p>
          <a:p>
            <a:r>
              <a:rPr lang="en-US" dirty="0"/>
              <a:t>Source Slide: September 2020 Monthly Market Report Slide #2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4A7694-F0F1-42C9-BC56-1663342B6C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5575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file:///C:/Users/Steve%20Harney/Downloads/I-RESurvey20200727a.pdf (subscription required)</a:t>
            </a:r>
          </a:p>
          <a:p>
            <a:r>
              <a:rPr lang="en-US" dirty="0"/>
              <a:t>Source Slide: August 2020 Monthly Market Report Slide #10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4A7694-F0F1-42C9-BC56-1663342B6C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2206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5C732-1323-4FCB-907A-E50BE5C0892D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3AC2A-4184-44DF-A7A5-D721B1F45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251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5C732-1323-4FCB-907A-E50BE5C0892D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3AC2A-4184-44DF-A7A5-D721B1F45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199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5C732-1323-4FCB-907A-E50BE5C0892D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3AC2A-4184-44DF-A7A5-D721B1F45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808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A6267-1F8D-3F42-B976-1929B08E8845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970ED-EDB6-AC46-97BA-9C70DCC45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426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17D7B-07F8-774A-AFD3-C82A70DF02EF}" type="datetimeFigureOut">
              <a:rPr lang="en-US"/>
              <a:pPr>
                <a:defRPr/>
              </a:pPr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DAE03-95E2-5E4A-91E6-1227AAEE93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597592"/>
      </p:ext>
    </p:extLst>
  </p:cSld>
  <p:clrMapOvr>
    <a:masterClrMapping/>
  </p:clrMapOvr>
  <p:transition spd="slow"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3139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E30F4-DB56-AF46-9282-85B38FA8AB0A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EE23-BFAD-4C49-BC67-BFEAF34F1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617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A6267-1F8D-3F42-B976-1929B08E8845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970ED-EDB6-AC46-97BA-9C70DCC45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69686"/>
      </p:ext>
    </p:extLst>
  </p:cSld>
  <p:clrMapOvr>
    <a:masterClrMapping/>
  </p:clrMapOvr>
  <p:transition spd="slow" advClick="0" advTm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B8B17-8D78-E945-BEA0-9F99FF5A4F0C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7F544-8C99-9C40-B172-5E063E6BA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432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B8B17-8D78-E945-BEA0-9F99FF5A4F0C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7F544-8C99-9C40-B172-5E063E6BA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251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B8B17-8D78-E945-BEA0-9F99FF5A4F0C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7F544-8C99-9C40-B172-5E063E6BA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75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B8B17-8D78-E945-BEA0-9F99FF5A4F0C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7F544-8C99-9C40-B172-5E063E6BA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293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5C732-1323-4FCB-907A-E50BE5C0892D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3AC2A-4184-44DF-A7A5-D721B1F45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973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B8B17-8D78-E945-BEA0-9F99FF5A4F0C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7F544-8C99-9C40-B172-5E063E6BA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104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B8B17-8D78-E945-BEA0-9F99FF5A4F0C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7F544-8C99-9C40-B172-5E063E6BA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3629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B8B17-8D78-E945-BEA0-9F99FF5A4F0C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7F544-8C99-9C40-B172-5E063E6BA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295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B8B17-8D78-E945-BEA0-9F99FF5A4F0C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7F544-8C99-9C40-B172-5E063E6BA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335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B8B17-8D78-E945-BEA0-9F99FF5A4F0C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7F544-8C99-9C40-B172-5E063E6BA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9341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B8B17-8D78-E945-BEA0-9F99FF5A4F0C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7F544-8C99-9C40-B172-5E063E6BA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2667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B8B17-8D78-E945-BEA0-9F99FF5A4F0C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7F544-8C99-9C40-B172-5E063E6BA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7791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2CEA-68E1-AA4A-ADCC-99196F32CFC5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0AAD-03D6-9844-8089-88FA39EF1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9248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2CEA-68E1-AA4A-ADCC-99196F32CFC5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0AAD-03D6-9844-8089-88FA39EF1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011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2CEA-68E1-AA4A-ADCC-99196F32CFC5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0AAD-03D6-9844-8089-88FA39EF1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67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5C732-1323-4FCB-907A-E50BE5C0892D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3AC2A-4184-44DF-A7A5-D721B1F45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7054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2CEA-68E1-AA4A-ADCC-99196F32CFC5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0AAD-03D6-9844-8089-88FA39EF1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1612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2CEA-68E1-AA4A-ADCC-99196F32CFC5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0AAD-03D6-9844-8089-88FA39EF1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6688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2CEA-68E1-AA4A-ADCC-99196F32CFC5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0AAD-03D6-9844-8089-88FA39EF1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4024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2CEA-68E1-AA4A-ADCC-99196F32CFC5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0AAD-03D6-9844-8089-88FA39EF1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3507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2CEA-68E1-AA4A-ADCC-99196F32CFC5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0AAD-03D6-9844-8089-88FA39EF1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1963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2CEA-68E1-AA4A-ADCC-99196F32CFC5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0AAD-03D6-9844-8089-88FA39EF1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3446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2CEA-68E1-AA4A-ADCC-99196F32CFC5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0AAD-03D6-9844-8089-88FA39EF1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3316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2CEA-68E1-AA4A-ADCC-99196F32CFC5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0AAD-03D6-9844-8089-88FA39EF1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960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5C732-1323-4FCB-907A-E50BE5C0892D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3AC2A-4184-44DF-A7A5-D721B1F45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123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5C732-1323-4FCB-907A-E50BE5C0892D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3AC2A-4184-44DF-A7A5-D721B1F45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99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5C732-1323-4FCB-907A-E50BE5C0892D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3AC2A-4184-44DF-A7A5-D721B1F45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551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5C732-1323-4FCB-907A-E50BE5C0892D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3AC2A-4184-44DF-A7A5-D721B1F45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94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5C732-1323-4FCB-907A-E50BE5C0892D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3AC2A-4184-44DF-A7A5-D721B1F45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324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5C732-1323-4FCB-907A-E50BE5C0892D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3AC2A-4184-44DF-A7A5-D721B1F45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085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39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5C732-1323-4FCB-907A-E50BE5C0892D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3AC2A-4184-44DF-A7A5-D721B1F45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353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39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26BA7-1CA5-4E72-A331-441D5608E6C7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668DA-F12E-486F-BD7C-A28435BAA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99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39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E30F4-DB56-AF46-9282-85B38FA8AB0A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AEE23-BFAD-4C49-BC67-BFEAF34F1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851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39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B8B17-8D78-E945-BEA0-9F99FF5A4F0C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7F544-8C99-9C40-B172-5E063E6BA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923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39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C2CEA-68E1-AA4A-ADCC-99196F32CFC5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A0AAD-03D6-9844-8089-88FA39EF1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783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Relationship Id="rId4" Type="http://schemas.openxmlformats.org/officeDocument/2006/relationships/chart" Target="../charts/char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314450" y="304800"/>
          <a:ext cx="744855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4143375" y="3962400"/>
            <a:ext cx="17240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75%</a:t>
            </a:r>
          </a:p>
        </p:txBody>
      </p:sp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4064000" y="5029200"/>
            <a:ext cx="203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90%</a:t>
            </a:r>
          </a:p>
        </p:txBody>
      </p:sp>
      <p:sp>
        <p:nvSpPr>
          <p:cNvPr id="21509" name="TextBox 3"/>
          <p:cNvSpPr txBox="1">
            <a:spLocks noChangeArrowheads="1"/>
          </p:cNvSpPr>
          <p:nvPr/>
        </p:nvSpPr>
        <p:spPr bwMode="auto">
          <a:xfrm>
            <a:off x="4581525" y="914400"/>
            <a:ext cx="904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2013" y="1211263"/>
            <a:ext cx="3194050" cy="1014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The percentage of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potential buyers who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will look for property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00050" y="3813175"/>
            <a:ext cx="6762750" cy="7938"/>
          </a:xfrm>
          <a:prstGeom prst="line">
            <a:avLst/>
          </a:prstGeom>
          <a:ln w="76200">
            <a:solidFill>
              <a:srgbClr val="E46C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714625" y="2674938"/>
            <a:ext cx="83820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441700" y="1481138"/>
            <a:ext cx="87630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257300" y="5064125"/>
            <a:ext cx="80010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305175" y="949325"/>
            <a:ext cx="1114425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+15%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09663" y="4495800"/>
            <a:ext cx="102393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-10%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19375" y="2133600"/>
            <a:ext cx="111442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+10%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42925" y="3209925"/>
            <a:ext cx="22764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Market Value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47663" y="5699125"/>
            <a:ext cx="102393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-15%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H="1">
            <a:off x="533400" y="6218238"/>
            <a:ext cx="80010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09" name="TextBox 17408"/>
          <p:cNvSpPr txBox="1"/>
          <p:nvPr/>
        </p:nvSpPr>
        <p:spPr>
          <a:xfrm>
            <a:off x="244475" y="271463"/>
            <a:ext cx="3338513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Impact of price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on visibility</a:t>
            </a:r>
          </a:p>
        </p:txBody>
      </p:sp>
      <p:sp>
        <p:nvSpPr>
          <p:cNvPr id="3" name="TextBox 17410"/>
          <p:cNvSpPr txBox="1"/>
          <p:nvPr/>
        </p:nvSpPr>
        <p:spPr>
          <a:xfrm>
            <a:off x="7010400" y="6445250"/>
            <a:ext cx="2039938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NAR from Move Sales, Inc.</a:t>
            </a:r>
          </a:p>
        </p:txBody>
      </p:sp>
    </p:spTree>
    <p:extLst>
      <p:ext uri="{BB962C8B-B14F-4D97-AF65-F5344CB8AC3E}">
        <p14:creationId xmlns:p14="http://schemas.microsoft.com/office/powerpoint/2010/main" val="148349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942696-8086-41E8-857A-91A03CE1F76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F9FC703-12B0-D64D-811B-4DB2D91E49D3}"/>
              </a:ext>
            </a:extLst>
          </p:cNvPr>
          <p:cNvGraphicFramePr/>
          <p:nvPr/>
        </p:nvGraphicFramePr>
        <p:xfrm>
          <a:off x="513709" y="1777429"/>
          <a:ext cx="8250148" cy="4213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D0297F6-F4B0-7244-871B-3D3E0E2B66C1}"/>
              </a:ext>
            </a:extLst>
          </p:cNvPr>
          <p:cNvSpPr txBox="1"/>
          <p:nvPr/>
        </p:nvSpPr>
        <p:spPr>
          <a:xfrm>
            <a:off x="0" y="236309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Purchase Applications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64DE95-2288-4212-9F9A-A1D1262421AC}"/>
              </a:ext>
            </a:extLst>
          </p:cNvPr>
          <p:cNvSpPr txBox="1"/>
          <p:nvPr/>
        </p:nvSpPr>
        <p:spPr>
          <a:xfrm flipH="1">
            <a:off x="0" y="106730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2C4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Year-Over-Year Difference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F68CFF-7833-4A56-BE6F-4A58DF757F53}"/>
              </a:ext>
            </a:extLst>
          </p:cNvPr>
          <p:cNvSpPr txBox="1"/>
          <p:nvPr/>
        </p:nvSpPr>
        <p:spPr>
          <a:xfrm>
            <a:off x="6441897" y="4754365"/>
            <a:ext cx="2031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seasonally adjusted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0EF47E-AC5F-4ED8-969F-36A2965918DC}"/>
              </a:ext>
            </a:extLst>
          </p:cNvPr>
          <p:cNvSpPr txBox="1"/>
          <p:nvPr/>
        </p:nvSpPr>
        <p:spPr>
          <a:xfrm>
            <a:off x="8472966" y="6313914"/>
            <a:ext cx="5388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MBA</a:t>
            </a:r>
          </a:p>
        </p:txBody>
      </p:sp>
    </p:spTree>
    <p:extLst>
      <p:ext uri="{BB962C8B-B14F-4D97-AF65-F5344CB8AC3E}">
        <p14:creationId xmlns:p14="http://schemas.microsoft.com/office/powerpoint/2010/main" val="2496092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ADCA72D-2864-9A41-869B-F9E0559A2EC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46430E9-EF4E-4FE7-B729-13C9EC8D602E}"/>
              </a:ext>
            </a:extLst>
          </p:cNvPr>
          <p:cNvGraphicFramePr/>
          <p:nvPr/>
        </p:nvGraphicFramePr>
        <p:xfrm>
          <a:off x="328773" y="1397000"/>
          <a:ext cx="8373438" cy="4736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19E0E87-29E2-4F4D-8C47-BAC66B8AC78C}"/>
              </a:ext>
            </a:extLst>
          </p:cNvPr>
          <p:cNvSpPr txBox="1"/>
          <p:nvPr/>
        </p:nvSpPr>
        <p:spPr>
          <a:xfrm>
            <a:off x="8021937" y="6390846"/>
            <a:ext cx="946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move.com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3C8C24-19A6-4592-8491-2D5C15C29D59}"/>
              </a:ext>
            </a:extLst>
          </p:cNvPr>
          <p:cNvSpPr txBox="1"/>
          <p:nvPr/>
        </p:nvSpPr>
        <p:spPr>
          <a:xfrm>
            <a:off x="0" y="370385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Year-Over-Year Change in Listings</a:t>
            </a:r>
          </a:p>
        </p:txBody>
      </p:sp>
    </p:spTree>
    <p:extLst>
      <p:ext uri="{BB962C8B-B14F-4D97-AF65-F5344CB8AC3E}">
        <p14:creationId xmlns:p14="http://schemas.microsoft.com/office/powerpoint/2010/main" val="4089773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058D3ED-B505-0F41-9431-2146C5A1D88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790AC89-E2CE-402F-839E-4D9F91115F41}"/>
              </a:ext>
            </a:extLst>
          </p:cNvPr>
          <p:cNvGraphicFramePr/>
          <p:nvPr/>
        </p:nvGraphicFramePr>
        <p:xfrm>
          <a:off x="482887" y="472611"/>
          <a:ext cx="3647326" cy="5722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481392A-147A-4893-BCE1-81B19913FA3C}"/>
              </a:ext>
            </a:extLst>
          </p:cNvPr>
          <p:cNvGraphicFramePr/>
          <p:nvPr/>
        </p:nvGraphicFramePr>
        <p:xfrm>
          <a:off x="5075433" y="472611"/>
          <a:ext cx="3647326" cy="5722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3F5875-4E7F-48A8-9F78-8251514CB6EB}"/>
              </a:ext>
            </a:extLst>
          </p:cNvPr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7971CE6-0CC3-4ACA-8A7F-DDFEBBE8B81D}"/>
              </a:ext>
            </a:extLst>
          </p:cNvPr>
          <p:cNvSpPr txBox="1"/>
          <p:nvPr/>
        </p:nvSpPr>
        <p:spPr>
          <a:xfrm>
            <a:off x="729466" y="1232899"/>
            <a:ext cx="315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National Association of Realtors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23A3F7-DC51-46E0-97EA-D1C3DA986B9D}"/>
              </a:ext>
            </a:extLst>
          </p:cNvPr>
          <p:cNvSpPr txBox="1"/>
          <p:nvPr/>
        </p:nvSpPr>
        <p:spPr>
          <a:xfrm>
            <a:off x="7221026" y="1220915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Census</a:t>
            </a:r>
          </a:p>
        </p:txBody>
      </p:sp>
    </p:spTree>
    <p:extLst>
      <p:ext uri="{BB962C8B-B14F-4D97-AF65-F5344CB8AC3E}">
        <p14:creationId xmlns:p14="http://schemas.microsoft.com/office/powerpoint/2010/main" val="3781817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876DFD5-46D7-1340-9197-F18C58162EE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81A890B-BBCA-4313-89E8-C9B91164F0AC}"/>
              </a:ext>
            </a:extLst>
          </p:cNvPr>
          <p:cNvGraphicFramePr/>
          <p:nvPr/>
        </p:nvGraphicFramePr>
        <p:xfrm>
          <a:off x="304377" y="1397000"/>
          <a:ext cx="8535246" cy="4890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5D07188-35D5-462A-8E6D-5F73EE04306E}"/>
              </a:ext>
            </a:extLst>
          </p:cNvPr>
          <p:cNvSpPr txBox="1"/>
          <p:nvPr/>
        </p:nvSpPr>
        <p:spPr>
          <a:xfrm>
            <a:off x="1" y="385281"/>
            <a:ext cx="9072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Surge in Urban High-End Listings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2D7F8D-6CC5-413D-B7CD-50792644840B}"/>
              </a:ext>
            </a:extLst>
          </p:cNvPr>
          <p:cNvSpPr txBox="1"/>
          <p:nvPr/>
        </p:nvSpPr>
        <p:spPr>
          <a:xfrm>
            <a:off x="3935002" y="2137024"/>
            <a:ext cx="4390433" cy="523220"/>
          </a:xfrm>
          <a:prstGeom prst="rect">
            <a:avLst/>
          </a:prstGeom>
          <a:solidFill>
            <a:srgbClr val="2F393F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Month-Over-Month Increase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2BD03B-4D50-47B2-B9D6-40FACB667295}"/>
              </a:ext>
            </a:extLst>
          </p:cNvPr>
          <p:cNvSpPr txBox="1"/>
          <p:nvPr/>
        </p:nvSpPr>
        <p:spPr>
          <a:xfrm>
            <a:off x="8325435" y="6419003"/>
            <a:ext cx="6151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Zillow</a:t>
            </a:r>
          </a:p>
        </p:txBody>
      </p:sp>
    </p:spTree>
    <p:extLst>
      <p:ext uri="{BB962C8B-B14F-4D97-AF65-F5344CB8AC3E}">
        <p14:creationId xmlns:p14="http://schemas.microsoft.com/office/powerpoint/2010/main" val="728528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EFFC172-3A1F-4D00-AD81-FBB6810483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1317810"/>
              </p:ext>
            </p:extLst>
          </p:nvPr>
        </p:nvGraphicFramePr>
        <p:xfrm>
          <a:off x="321658" y="308225"/>
          <a:ext cx="8500683" cy="6144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60BA4E6B-83B7-473D-88D7-2692610A3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6477000"/>
            <a:ext cx="32004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 Regular"/>
                <a:ea typeface="+mn-ea"/>
                <a:cs typeface="Arial" charset="0"/>
              </a:rPr>
              <a:t>NAR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F19FDA2-08FD-49BE-8E0C-F2EB9FDC42F6}"/>
              </a:ext>
            </a:extLst>
          </p:cNvPr>
          <p:cNvSpPr/>
          <p:nvPr/>
        </p:nvSpPr>
        <p:spPr>
          <a:xfrm>
            <a:off x="462337" y="351817"/>
            <a:ext cx="86816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Median Seller Tenure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Their Home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Since 1985</a:t>
            </a:r>
          </a:p>
        </p:txBody>
      </p:sp>
    </p:spTree>
    <p:extLst>
      <p:ext uri="{BB962C8B-B14F-4D97-AF65-F5344CB8AC3E}">
        <p14:creationId xmlns:p14="http://schemas.microsoft.com/office/powerpoint/2010/main" val="3557445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DDC62C7-DC65-514A-948D-4582B45D728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04E32EA-3296-4135-B49D-5A761F127D4A}"/>
              </a:ext>
            </a:extLst>
          </p:cNvPr>
          <p:cNvGraphicFramePr/>
          <p:nvPr/>
        </p:nvGraphicFramePr>
        <p:xfrm>
          <a:off x="2869345" y="-125716"/>
          <a:ext cx="6791217" cy="6213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2D6477D-00CA-4DCD-AFBB-A369CE147F5E}"/>
              </a:ext>
            </a:extLst>
          </p:cNvPr>
          <p:cNvSpPr txBox="1"/>
          <p:nvPr/>
        </p:nvSpPr>
        <p:spPr>
          <a:xfrm>
            <a:off x="226342" y="352533"/>
            <a:ext cx="346652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Percentage of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Homeowner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Equity 2020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600FF3-6AAF-447E-B1A3-5503819FAC5D}"/>
              </a:ext>
            </a:extLst>
          </p:cNvPr>
          <p:cNvSpPr txBox="1"/>
          <p:nvPr/>
        </p:nvSpPr>
        <p:spPr>
          <a:xfrm>
            <a:off x="7200733" y="6475601"/>
            <a:ext cx="1800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John Burns Consulting</a:t>
            </a:r>
          </a:p>
        </p:txBody>
      </p:sp>
    </p:spTree>
    <p:extLst>
      <p:ext uri="{BB962C8B-B14F-4D97-AF65-F5344CB8AC3E}">
        <p14:creationId xmlns:p14="http://schemas.microsoft.com/office/powerpoint/2010/main" val="1696581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19DB5A74-7184-4C9A-8353-9DD5BC1D7508}"/>
              </a:ext>
            </a:extLst>
          </p:cNvPr>
          <p:cNvGrpSpPr/>
          <p:nvPr/>
        </p:nvGrpSpPr>
        <p:grpSpPr>
          <a:xfrm>
            <a:off x="355982" y="4059404"/>
            <a:ext cx="4216018" cy="2832543"/>
            <a:chOff x="355982" y="4025457"/>
            <a:chExt cx="4216018" cy="2832543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4E76E69-D58D-4A3D-ABE7-27F7C3F567F1}"/>
                </a:ext>
              </a:extLst>
            </p:cNvPr>
            <p:cNvSpPr txBox="1"/>
            <p:nvPr/>
          </p:nvSpPr>
          <p:spPr>
            <a:xfrm flipH="1">
              <a:off x="355982" y="4560837"/>
              <a:ext cx="381000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solidFill>
                    <a:schemeClr val="bg1"/>
                  </a:solidFill>
                </a:rPr>
                <a:t>42.1% </a:t>
              </a:r>
            </a:p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of all homes are owned </a:t>
              </a:r>
            </a:p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‘free and clear’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A4137D8-15FE-4DCD-97F9-E087F219C2F6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4025457"/>
              <a:ext cx="0" cy="2832543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1A7D0E3-63A3-43F7-BE4D-0D201EF363AE}"/>
              </a:ext>
            </a:extLst>
          </p:cNvPr>
          <p:cNvSpPr txBox="1"/>
          <p:nvPr/>
        </p:nvSpPr>
        <p:spPr>
          <a:xfrm>
            <a:off x="4165983" y="1024999"/>
            <a:ext cx="42146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of all homes in America have at least </a:t>
            </a:r>
            <a:r>
              <a:rPr lang="en-US" sz="4000" u="sng" dirty="0">
                <a:solidFill>
                  <a:schemeClr val="bg1"/>
                </a:solidFill>
              </a:rPr>
              <a:t>60% equity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BA7A9717-3EDC-416D-B80E-166AB646A86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19"/>
            </a:avLst>
          </a:prstGeom>
          <a:solidFill>
            <a:srgbClr val="334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5B032F-E3B4-4EE8-9DAA-F681737AEA39}"/>
              </a:ext>
            </a:extLst>
          </p:cNvPr>
          <p:cNvSpPr/>
          <p:nvPr/>
        </p:nvSpPr>
        <p:spPr>
          <a:xfrm>
            <a:off x="2917839" y="6417535"/>
            <a:ext cx="146226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John Burns Consulting</a:t>
            </a:r>
            <a:endParaRPr lang="en-US" sz="1200" dirty="0">
              <a:solidFill>
                <a:schemeClr val="bg1"/>
              </a:solidFill>
            </a:endParaRP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9D9A5682-C94C-4A51-BCE4-9500265DF374}"/>
              </a:ext>
            </a:extLst>
          </p:cNvPr>
          <p:cNvGraphicFramePr/>
          <p:nvPr/>
        </p:nvGraphicFramePr>
        <p:xfrm>
          <a:off x="340235" y="153267"/>
          <a:ext cx="4377503" cy="3693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31123511-5F1D-44F7-A73A-33D58D030D1A}"/>
              </a:ext>
            </a:extLst>
          </p:cNvPr>
          <p:cNvSpPr txBox="1"/>
          <p:nvPr/>
        </p:nvSpPr>
        <p:spPr>
          <a:xfrm>
            <a:off x="2648712" y="1616804"/>
            <a:ext cx="14606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58.7%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F310F06-50EA-49C2-A9E7-A24E3AA83FA4}"/>
              </a:ext>
            </a:extLst>
          </p:cNvPr>
          <p:cNvSpPr txBox="1"/>
          <p:nvPr/>
        </p:nvSpPr>
        <p:spPr>
          <a:xfrm>
            <a:off x="113016" y="3744945"/>
            <a:ext cx="8917968" cy="646331"/>
          </a:xfrm>
          <a:prstGeom prst="rect">
            <a:avLst/>
          </a:prstGeom>
          <a:solidFill>
            <a:srgbClr val="2F393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Americans are sitting on tremendous equity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CFA42FB-62FC-4F8B-8A44-C88E292D2363}"/>
              </a:ext>
            </a:extLst>
          </p:cNvPr>
          <p:cNvSpPr/>
          <p:nvPr/>
        </p:nvSpPr>
        <p:spPr>
          <a:xfrm>
            <a:off x="4691500" y="4565233"/>
            <a:ext cx="40464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$177,000</a:t>
            </a:r>
            <a:r>
              <a:rPr lang="en-US" sz="6000" dirty="0">
                <a:solidFill>
                  <a:srgbClr val="33485F"/>
                </a:solidFill>
              </a:rPr>
              <a:t>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the average equity of the mortgaged homes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335570-8945-4A72-BB57-759F1F8A0D37}"/>
              </a:ext>
            </a:extLst>
          </p:cNvPr>
          <p:cNvSpPr txBox="1"/>
          <p:nvPr/>
        </p:nvSpPr>
        <p:spPr>
          <a:xfrm>
            <a:off x="8165996" y="6419643"/>
            <a:ext cx="7949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CoreLogic</a:t>
            </a:r>
          </a:p>
        </p:txBody>
      </p:sp>
    </p:spTree>
    <p:extLst>
      <p:ext uri="{BB962C8B-B14F-4D97-AF65-F5344CB8AC3E}">
        <p14:creationId xmlns:p14="http://schemas.microsoft.com/office/powerpoint/2010/main" val="675439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C1359AE-6C9E-1A40-9581-CF7D5DB8E9C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00FBD3D5-9F37-2F44-B187-41B65083A1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039"/>
          <a:stretch/>
        </p:blipFill>
        <p:spPr>
          <a:xfrm>
            <a:off x="134469" y="261610"/>
            <a:ext cx="8875059" cy="65810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7696B71-3BDA-2844-B835-BCF7A038195C}"/>
              </a:ext>
            </a:extLst>
          </p:cNvPr>
          <p:cNvSpPr txBox="1"/>
          <p:nvPr/>
        </p:nvSpPr>
        <p:spPr>
          <a:xfrm>
            <a:off x="8246764" y="6534834"/>
            <a:ext cx="897233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CoreLogic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EFC458-40CB-FB42-8F49-B8869EC481F2}"/>
              </a:ext>
            </a:extLst>
          </p:cNvPr>
          <p:cNvSpPr txBox="1"/>
          <p:nvPr/>
        </p:nvSpPr>
        <p:spPr>
          <a:xfrm>
            <a:off x="687678" y="152400"/>
            <a:ext cx="77686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Q2 2020 YOY Homeowner Equity Gain</a:t>
            </a:r>
          </a:p>
        </p:txBody>
      </p:sp>
    </p:spTree>
    <p:extLst>
      <p:ext uri="{BB962C8B-B14F-4D97-AF65-F5344CB8AC3E}">
        <p14:creationId xmlns:p14="http://schemas.microsoft.com/office/powerpoint/2010/main" val="19620259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29E617-D003-4535-892F-9939D98B88C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CA6037-856E-44EF-998C-E8DE4B944752}"/>
              </a:ext>
            </a:extLst>
          </p:cNvPr>
          <p:cNvSpPr/>
          <p:nvPr/>
        </p:nvSpPr>
        <p:spPr>
          <a:xfrm>
            <a:off x="479032" y="343292"/>
            <a:ext cx="8185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“As homeowners gain equity in their homes, they are more likely to consider </a:t>
            </a:r>
            <a:r>
              <a:rPr kumimoji="0" lang="en-US" sz="3600" b="0" i="0" u="none" strike="noStrike" kern="1200" cap="none" spc="10" normalizeH="0" baseline="0" noProof="0" dirty="0">
                <a:ln>
                  <a:noFill/>
                </a:ln>
                <a:solidFill>
                  <a:srgbClr val="FD87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using that equity to purchase a larger or more attractive home </a:t>
            </a:r>
            <a:r>
              <a:rPr kumimoji="0" lang="en-US" sz="3600" b="0" i="0" u="none" strike="noStrike" kern="1200" cap="none" spc="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– the wealth effect of rising equity. In today’s housing market, fast rising demand against the limited supply of homes for sale has resulted in continued house price appreciation.”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C5E280-04B8-FD44-9875-082A5AA7E344}"/>
              </a:ext>
            </a:extLst>
          </p:cNvPr>
          <p:cNvSpPr txBox="1"/>
          <p:nvPr/>
        </p:nvSpPr>
        <p:spPr>
          <a:xfrm>
            <a:off x="3283527" y="5210899"/>
            <a:ext cx="34227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 Fleming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Chief Economist at First American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78C4BD3-1B7E-4B83-ADD9-6112A9E063D8}"/>
              </a:ext>
            </a:extLst>
          </p:cNvPr>
          <p:cNvGrpSpPr/>
          <p:nvPr/>
        </p:nvGrpSpPr>
        <p:grpSpPr>
          <a:xfrm>
            <a:off x="7116038" y="4643281"/>
            <a:ext cx="1834556" cy="1667685"/>
            <a:chOff x="5922499" y="3249637"/>
            <a:chExt cx="2771335" cy="2700998"/>
          </a:xfrm>
          <a:solidFill>
            <a:schemeClr val="tx1"/>
          </a:solidFill>
        </p:grpSpPr>
        <p:sp>
          <p:nvSpPr>
            <p:cNvPr id="17" name="Speech Bubble: Oval 7">
              <a:extLst>
                <a:ext uri="{FF2B5EF4-FFF2-40B4-BE49-F238E27FC236}">
                  <a16:creationId xmlns:a16="http://schemas.microsoft.com/office/drawing/2014/main" id="{91B346D9-1716-4FAC-B72E-012A7AD76DB4}"/>
                </a:ext>
              </a:extLst>
            </p:cNvPr>
            <p:cNvSpPr/>
            <p:nvPr/>
          </p:nvSpPr>
          <p:spPr>
            <a:xfrm>
              <a:off x="5922499" y="3249637"/>
              <a:ext cx="2771335" cy="2700998"/>
            </a:xfrm>
            <a:prstGeom prst="wedgeEllipseCallout">
              <a:avLst>
                <a:gd name="adj1" fmla="val 36048"/>
                <a:gd name="adj2" fmla="val 67262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1603D85-B850-4863-97C8-08DF1610CFAA}"/>
                </a:ext>
              </a:extLst>
            </p:cNvPr>
            <p:cNvGrpSpPr/>
            <p:nvPr/>
          </p:nvGrpSpPr>
          <p:grpSpPr>
            <a:xfrm>
              <a:off x="6998677" y="3787727"/>
              <a:ext cx="618978" cy="1744394"/>
              <a:chOff x="6914271" y="3854544"/>
              <a:chExt cx="618978" cy="1744394"/>
            </a:xfrm>
            <a:grpFill/>
          </p:grpSpPr>
          <p:sp>
            <p:nvSpPr>
              <p:cNvPr id="19" name="Trapezoid 18">
                <a:extLst>
                  <a:ext uri="{FF2B5EF4-FFF2-40B4-BE49-F238E27FC236}">
                    <a16:creationId xmlns:a16="http://schemas.microsoft.com/office/drawing/2014/main" id="{3890D175-21D2-4C60-8B3F-70AE389D540E}"/>
                  </a:ext>
                </a:extLst>
              </p:cNvPr>
              <p:cNvSpPr/>
              <p:nvPr/>
            </p:nvSpPr>
            <p:spPr>
              <a:xfrm rot="10800000">
                <a:off x="6914271" y="3854544"/>
                <a:ext cx="618978" cy="1280160"/>
              </a:xfrm>
              <a:prstGeom prst="trapezoid">
                <a:avLst/>
              </a:prstGeom>
              <a:solidFill>
                <a:srgbClr val="2F393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1189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86391B27-CF17-47A4-BF47-2FC8CEB0BBBB}"/>
                  </a:ext>
                </a:extLst>
              </p:cNvPr>
              <p:cNvSpPr/>
              <p:nvPr/>
            </p:nvSpPr>
            <p:spPr>
              <a:xfrm>
                <a:off x="7076049" y="5275382"/>
                <a:ext cx="337624" cy="323556"/>
              </a:xfrm>
              <a:prstGeom prst="ellipse">
                <a:avLst/>
              </a:prstGeom>
              <a:solidFill>
                <a:srgbClr val="2F393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099350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A5E749-57DE-492B-BD78-6F6D19B49A9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DF3EB8-6FFB-4813-AACE-736F4F376CF0}"/>
              </a:ext>
            </a:extLst>
          </p:cNvPr>
          <p:cNvSpPr txBox="1"/>
          <p:nvPr/>
        </p:nvSpPr>
        <p:spPr>
          <a:xfrm>
            <a:off x="3930557" y="5121405"/>
            <a:ext cx="24638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Black Knight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A0B7B0-2FD8-4F70-8050-6DADBEC1C72F}"/>
              </a:ext>
            </a:extLst>
          </p:cNvPr>
          <p:cNvSpPr/>
          <p:nvPr/>
        </p:nvSpPr>
        <p:spPr>
          <a:xfrm>
            <a:off x="631860" y="450571"/>
            <a:ext cx="793678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“The high level of equity provides options for homeowners, policymakers, mortgage investors and servicers in helping to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D87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avoid downstream foreclosure activity and default-related losses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.”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7671AE6-229F-49CA-9A1A-4317662D520F}"/>
              </a:ext>
            </a:extLst>
          </p:cNvPr>
          <p:cNvGrpSpPr/>
          <p:nvPr/>
        </p:nvGrpSpPr>
        <p:grpSpPr>
          <a:xfrm>
            <a:off x="7033845" y="4445391"/>
            <a:ext cx="1834556" cy="1667685"/>
            <a:chOff x="5922499" y="3249637"/>
            <a:chExt cx="2771335" cy="2700998"/>
          </a:xfrm>
          <a:solidFill>
            <a:schemeClr val="tx1"/>
          </a:solidFill>
        </p:grpSpPr>
        <p:sp>
          <p:nvSpPr>
            <p:cNvPr id="9" name="Speech Bubble: Oval 7">
              <a:extLst>
                <a:ext uri="{FF2B5EF4-FFF2-40B4-BE49-F238E27FC236}">
                  <a16:creationId xmlns:a16="http://schemas.microsoft.com/office/drawing/2014/main" id="{4C63AD52-0F5A-45B1-9410-405F3D4DF525}"/>
                </a:ext>
              </a:extLst>
            </p:cNvPr>
            <p:cNvSpPr/>
            <p:nvPr/>
          </p:nvSpPr>
          <p:spPr>
            <a:xfrm>
              <a:off x="5922499" y="3249637"/>
              <a:ext cx="2771335" cy="2700998"/>
            </a:xfrm>
            <a:prstGeom prst="wedgeEllipseCallout">
              <a:avLst>
                <a:gd name="adj1" fmla="val 36048"/>
                <a:gd name="adj2" fmla="val 67262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038834F-7556-41C6-9DA6-E46666FB40D5}"/>
                </a:ext>
              </a:extLst>
            </p:cNvPr>
            <p:cNvGrpSpPr/>
            <p:nvPr/>
          </p:nvGrpSpPr>
          <p:grpSpPr>
            <a:xfrm>
              <a:off x="6998677" y="3787727"/>
              <a:ext cx="618978" cy="1744394"/>
              <a:chOff x="6914271" y="3854544"/>
              <a:chExt cx="618978" cy="1744394"/>
            </a:xfrm>
            <a:grpFill/>
          </p:grpSpPr>
          <p:sp>
            <p:nvSpPr>
              <p:cNvPr id="12" name="Trapezoid 11">
                <a:extLst>
                  <a:ext uri="{FF2B5EF4-FFF2-40B4-BE49-F238E27FC236}">
                    <a16:creationId xmlns:a16="http://schemas.microsoft.com/office/drawing/2014/main" id="{57040990-B0E8-4342-BF04-0CD7811BFDED}"/>
                  </a:ext>
                </a:extLst>
              </p:cNvPr>
              <p:cNvSpPr/>
              <p:nvPr/>
            </p:nvSpPr>
            <p:spPr>
              <a:xfrm rot="10800000">
                <a:off x="6914271" y="3854544"/>
                <a:ext cx="618978" cy="1280160"/>
              </a:xfrm>
              <a:prstGeom prst="trapezoid">
                <a:avLst/>
              </a:prstGeom>
              <a:solidFill>
                <a:srgbClr val="2F393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1189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CDFDDE33-4DF4-4FE1-B597-867820BE8414}"/>
                  </a:ext>
                </a:extLst>
              </p:cNvPr>
              <p:cNvSpPr/>
              <p:nvPr/>
            </p:nvSpPr>
            <p:spPr>
              <a:xfrm>
                <a:off x="7076049" y="5275382"/>
                <a:ext cx="337624" cy="323556"/>
              </a:xfrm>
              <a:prstGeom prst="ellipse">
                <a:avLst/>
              </a:prstGeom>
              <a:solidFill>
                <a:srgbClr val="2F393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3211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B2A642EB-F1E9-1C44-8866-41D9C2D20AA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8FFDC07-FF92-4226-A8A5-A176EE8F0E5B}"/>
              </a:ext>
            </a:extLst>
          </p:cNvPr>
          <p:cNvSpPr/>
          <p:nvPr/>
        </p:nvSpPr>
        <p:spPr>
          <a:xfrm>
            <a:off x="0" y="3810336"/>
            <a:ext cx="9144000" cy="304766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CA70543-0724-4067-872D-07B484AFBA27}"/>
              </a:ext>
            </a:extLst>
          </p:cNvPr>
          <p:cNvSpPr/>
          <p:nvPr/>
        </p:nvSpPr>
        <p:spPr>
          <a:xfrm>
            <a:off x="1" y="3900011"/>
            <a:ext cx="9143999" cy="439900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D1771D-5E33-4DC0-9050-556FD7A8B2F4}"/>
              </a:ext>
            </a:extLst>
          </p:cNvPr>
          <p:cNvSpPr/>
          <p:nvPr/>
        </p:nvSpPr>
        <p:spPr>
          <a:xfrm>
            <a:off x="0" y="1137657"/>
            <a:ext cx="9144000" cy="28273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430985" y="1176221"/>
          <a:ext cx="8713015" cy="4996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236282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Regular"/>
                <a:ea typeface="+mn-ea"/>
                <a:cs typeface="+mn-cs"/>
              </a:rPr>
              <a:t>Months Inventory of Homes for Sale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82D275C6-0328-46F9-92D1-F9AF96C23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7053" y="6481377"/>
            <a:ext cx="90431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F393F"/>
                </a:solidFill>
                <a:effectLst/>
                <a:uLnTx/>
                <a:uFillTx/>
                <a:latin typeface="Calibri Regular"/>
                <a:ea typeface="+mn-ea"/>
                <a:cs typeface="+mn-cs"/>
              </a:rPr>
              <a:t>NAR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D3F68C-558C-4217-AAC2-7A8939ACA952}"/>
              </a:ext>
            </a:extLst>
          </p:cNvPr>
          <p:cNvSpPr txBox="1"/>
          <p:nvPr/>
        </p:nvSpPr>
        <p:spPr>
          <a:xfrm>
            <a:off x="6051482" y="4547316"/>
            <a:ext cx="22425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2F39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Sellers’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2F39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Market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F39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(&lt; 6 Months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F39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A2663A-10ED-4E8D-A49A-79D10A12B791}"/>
              </a:ext>
            </a:extLst>
          </p:cNvPr>
          <p:cNvSpPr txBox="1"/>
          <p:nvPr/>
        </p:nvSpPr>
        <p:spPr>
          <a:xfrm>
            <a:off x="5741977" y="3952395"/>
            <a:ext cx="3199391" cy="406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Neutral Market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(6-7 Months)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1CD95F-CF3D-4B89-92AB-1B8E28BC5051}"/>
              </a:ext>
            </a:extLst>
          </p:cNvPr>
          <p:cNvSpPr txBox="1"/>
          <p:nvPr/>
        </p:nvSpPr>
        <p:spPr>
          <a:xfrm>
            <a:off x="5951809" y="1491693"/>
            <a:ext cx="253740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2F39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Buyers’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2F39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Market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F39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(&gt; 7 Months)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EBD46A-DF8C-42D3-A2EB-9C97B5DB8A10}"/>
              </a:ext>
            </a:extLst>
          </p:cNvPr>
          <p:cNvSpPr txBox="1"/>
          <p:nvPr/>
        </p:nvSpPr>
        <p:spPr>
          <a:xfrm>
            <a:off x="5304783" y="5592647"/>
            <a:ext cx="7903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Today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DB323C-F5FC-480A-B854-F38610AE3AE4}"/>
              </a:ext>
            </a:extLst>
          </p:cNvPr>
          <p:cNvSpPr txBox="1"/>
          <p:nvPr/>
        </p:nvSpPr>
        <p:spPr>
          <a:xfrm>
            <a:off x="2210453" y="2710704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2007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3FD819-8F1E-4CBD-AAD6-4786492F8935}"/>
              </a:ext>
            </a:extLst>
          </p:cNvPr>
          <p:cNvSpPr txBox="1"/>
          <p:nvPr/>
        </p:nvSpPr>
        <p:spPr>
          <a:xfrm>
            <a:off x="2153584" y="3411085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2006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504354-ECC0-45EB-99C6-AC4EFDA2FA97}"/>
              </a:ext>
            </a:extLst>
          </p:cNvPr>
          <p:cNvSpPr txBox="1"/>
          <p:nvPr/>
        </p:nvSpPr>
        <p:spPr>
          <a:xfrm>
            <a:off x="2747579" y="1748624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2008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B2CCBD6-7669-4D13-8996-B4C68CA6B970}"/>
              </a:ext>
            </a:extLst>
          </p:cNvPr>
          <p:cNvSpPr txBox="1"/>
          <p:nvPr/>
        </p:nvSpPr>
        <p:spPr>
          <a:xfrm>
            <a:off x="3231699" y="1396792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042A6DF-70DA-41A0-A42B-2C7B0EF9CA13}"/>
              </a:ext>
            </a:extLst>
          </p:cNvPr>
          <p:cNvSpPr txBox="1"/>
          <p:nvPr/>
        </p:nvSpPr>
        <p:spPr>
          <a:xfrm>
            <a:off x="1031989" y="5198845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1999</a:t>
            </a:r>
          </a:p>
        </p:txBody>
      </p:sp>
    </p:spTree>
    <p:extLst>
      <p:ext uri="{BB962C8B-B14F-4D97-AF65-F5344CB8AC3E}">
        <p14:creationId xmlns:p14="http://schemas.microsoft.com/office/powerpoint/2010/main" val="37727021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0D4493B-59FD-9744-9893-E3EA7050818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78C4BD3-1B7E-4B83-ADD9-6112A9E063D8}"/>
              </a:ext>
            </a:extLst>
          </p:cNvPr>
          <p:cNvGrpSpPr/>
          <p:nvPr/>
        </p:nvGrpSpPr>
        <p:grpSpPr>
          <a:xfrm>
            <a:off x="7116038" y="4643281"/>
            <a:ext cx="1834556" cy="1667685"/>
            <a:chOff x="5922499" y="3249637"/>
            <a:chExt cx="2771335" cy="2700998"/>
          </a:xfrm>
          <a:solidFill>
            <a:schemeClr val="tx1"/>
          </a:solidFill>
        </p:grpSpPr>
        <p:sp>
          <p:nvSpPr>
            <p:cNvPr id="17" name="Speech Bubble: Oval 7">
              <a:extLst>
                <a:ext uri="{FF2B5EF4-FFF2-40B4-BE49-F238E27FC236}">
                  <a16:creationId xmlns:a16="http://schemas.microsoft.com/office/drawing/2014/main" id="{91B346D9-1716-4FAC-B72E-012A7AD76DB4}"/>
                </a:ext>
              </a:extLst>
            </p:cNvPr>
            <p:cNvSpPr/>
            <p:nvPr/>
          </p:nvSpPr>
          <p:spPr>
            <a:xfrm>
              <a:off x="5922499" y="3249637"/>
              <a:ext cx="2771335" cy="2700998"/>
            </a:xfrm>
            <a:prstGeom prst="wedgeEllipseCallout">
              <a:avLst>
                <a:gd name="adj1" fmla="val 36048"/>
                <a:gd name="adj2" fmla="val 67262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1603D85-B850-4863-97C8-08DF1610CFAA}"/>
                </a:ext>
              </a:extLst>
            </p:cNvPr>
            <p:cNvGrpSpPr/>
            <p:nvPr/>
          </p:nvGrpSpPr>
          <p:grpSpPr>
            <a:xfrm>
              <a:off x="6998677" y="3787727"/>
              <a:ext cx="618978" cy="1744394"/>
              <a:chOff x="6914271" y="3854544"/>
              <a:chExt cx="618978" cy="1744394"/>
            </a:xfrm>
            <a:grpFill/>
          </p:grpSpPr>
          <p:sp>
            <p:nvSpPr>
              <p:cNvPr id="19" name="Trapezoid 18">
                <a:extLst>
                  <a:ext uri="{FF2B5EF4-FFF2-40B4-BE49-F238E27FC236}">
                    <a16:creationId xmlns:a16="http://schemas.microsoft.com/office/drawing/2014/main" id="{3890D175-21D2-4C60-8B3F-70AE389D540E}"/>
                  </a:ext>
                </a:extLst>
              </p:cNvPr>
              <p:cNvSpPr/>
              <p:nvPr/>
            </p:nvSpPr>
            <p:spPr>
              <a:xfrm rot="10800000">
                <a:off x="6914271" y="3854544"/>
                <a:ext cx="618978" cy="1280160"/>
              </a:xfrm>
              <a:prstGeom prst="trapezoid">
                <a:avLst/>
              </a:prstGeom>
              <a:solidFill>
                <a:srgbClr val="2F393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1189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86391B27-CF17-47A4-BF47-2FC8CEB0BBBB}"/>
                  </a:ext>
                </a:extLst>
              </p:cNvPr>
              <p:cNvSpPr/>
              <p:nvPr/>
            </p:nvSpPr>
            <p:spPr>
              <a:xfrm>
                <a:off x="7076049" y="5275382"/>
                <a:ext cx="337624" cy="323556"/>
              </a:xfrm>
              <a:prstGeom prst="ellipse">
                <a:avLst/>
              </a:prstGeom>
              <a:solidFill>
                <a:srgbClr val="2F393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2BF4D18-1911-48F1-B6FC-A4F4DA5EB8F7}"/>
              </a:ext>
            </a:extLst>
          </p:cNvPr>
          <p:cNvSpPr txBox="1"/>
          <p:nvPr/>
        </p:nvSpPr>
        <p:spPr>
          <a:xfrm>
            <a:off x="404947" y="301007"/>
            <a:ext cx="8077201" cy="4131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Q2 2020 U.S. Home Sales Report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“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Home sellers nationwide realized a gain of $75,971 on the typical sale, up from the $66,500 in the first quarter of 2020 and from $65,250 in the second quarter of last year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latest figure, based on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median purchase and resale prices, marked yet another peak level of raw profits in the United States since the housing market began recovering from the Great Recession in 2012.”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A34209-5541-4CD4-ADA7-A8947B1FB99E}"/>
              </a:ext>
            </a:extLst>
          </p:cNvPr>
          <p:cNvSpPr txBox="1"/>
          <p:nvPr/>
        </p:nvSpPr>
        <p:spPr>
          <a:xfrm>
            <a:off x="4572533" y="5206456"/>
            <a:ext cx="21873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ATTOM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79814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29E617-D003-4535-892F-9939D98B88C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CA6037-856E-44EF-998C-E8DE4B944752}"/>
              </a:ext>
            </a:extLst>
          </p:cNvPr>
          <p:cNvSpPr/>
          <p:nvPr/>
        </p:nvSpPr>
        <p:spPr>
          <a:xfrm>
            <a:off x="475179" y="413000"/>
            <a:ext cx="810374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“As we navigate the unprecedented impact of COVID-19, home has taken on added significance and there are signs that </a:t>
            </a:r>
            <a:r>
              <a:rPr kumimoji="0" lang="en-US" sz="4200" b="0" i="0" u="none" strike="noStrike" kern="1200" cap="none" spc="10" normalizeH="0" baseline="0" noProof="0" dirty="0">
                <a:ln>
                  <a:noFill/>
                </a:ln>
                <a:solidFill>
                  <a:srgbClr val="FD87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homeownership remains one of the main tenants of the American Dream</a:t>
            </a:r>
            <a:r>
              <a:rPr kumimoji="0" lang="en-US" sz="4200" b="0" i="0" u="none" strike="noStrike" kern="1200" cap="none" spc="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.”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C5E280-04B8-FD44-9875-082A5AA7E344}"/>
              </a:ext>
            </a:extLst>
          </p:cNvPr>
          <p:cNvSpPr txBox="1"/>
          <p:nvPr/>
        </p:nvSpPr>
        <p:spPr>
          <a:xfrm>
            <a:off x="2793959" y="4975515"/>
            <a:ext cx="36223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 Fleming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Chief Economist at First American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78C4BD3-1B7E-4B83-ADD9-6112A9E063D8}"/>
              </a:ext>
            </a:extLst>
          </p:cNvPr>
          <p:cNvGrpSpPr/>
          <p:nvPr/>
        </p:nvGrpSpPr>
        <p:grpSpPr>
          <a:xfrm>
            <a:off x="7116038" y="4643281"/>
            <a:ext cx="1834556" cy="1667685"/>
            <a:chOff x="5922499" y="3249637"/>
            <a:chExt cx="2771335" cy="2700998"/>
          </a:xfrm>
          <a:solidFill>
            <a:schemeClr val="tx1"/>
          </a:solidFill>
        </p:grpSpPr>
        <p:sp>
          <p:nvSpPr>
            <p:cNvPr id="17" name="Speech Bubble: Oval 7">
              <a:extLst>
                <a:ext uri="{FF2B5EF4-FFF2-40B4-BE49-F238E27FC236}">
                  <a16:creationId xmlns:a16="http://schemas.microsoft.com/office/drawing/2014/main" id="{91B346D9-1716-4FAC-B72E-012A7AD76DB4}"/>
                </a:ext>
              </a:extLst>
            </p:cNvPr>
            <p:cNvSpPr/>
            <p:nvPr/>
          </p:nvSpPr>
          <p:spPr>
            <a:xfrm>
              <a:off x="5922499" y="3249637"/>
              <a:ext cx="2771335" cy="2700998"/>
            </a:xfrm>
            <a:prstGeom prst="wedgeEllipseCallout">
              <a:avLst>
                <a:gd name="adj1" fmla="val 36048"/>
                <a:gd name="adj2" fmla="val 67262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1603D85-B850-4863-97C8-08DF1610CFAA}"/>
                </a:ext>
              </a:extLst>
            </p:cNvPr>
            <p:cNvGrpSpPr/>
            <p:nvPr/>
          </p:nvGrpSpPr>
          <p:grpSpPr>
            <a:xfrm>
              <a:off x="6998677" y="3787727"/>
              <a:ext cx="618978" cy="1744394"/>
              <a:chOff x="6914271" y="3854544"/>
              <a:chExt cx="618978" cy="1744394"/>
            </a:xfrm>
            <a:grpFill/>
          </p:grpSpPr>
          <p:sp>
            <p:nvSpPr>
              <p:cNvPr id="19" name="Trapezoid 18">
                <a:extLst>
                  <a:ext uri="{FF2B5EF4-FFF2-40B4-BE49-F238E27FC236}">
                    <a16:creationId xmlns:a16="http://schemas.microsoft.com/office/drawing/2014/main" id="{3890D175-21D2-4C60-8B3F-70AE389D540E}"/>
                  </a:ext>
                </a:extLst>
              </p:cNvPr>
              <p:cNvSpPr/>
              <p:nvPr/>
            </p:nvSpPr>
            <p:spPr>
              <a:xfrm rot="10800000">
                <a:off x="6914271" y="3854544"/>
                <a:ext cx="618978" cy="1280160"/>
              </a:xfrm>
              <a:prstGeom prst="trapezoid">
                <a:avLst/>
              </a:prstGeom>
              <a:solidFill>
                <a:srgbClr val="2F393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1189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86391B27-CF17-47A4-BF47-2FC8CEB0BBBB}"/>
                  </a:ext>
                </a:extLst>
              </p:cNvPr>
              <p:cNvSpPr/>
              <p:nvPr/>
            </p:nvSpPr>
            <p:spPr>
              <a:xfrm>
                <a:off x="7076049" y="5275382"/>
                <a:ext cx="337624" cy="323556"/>
              </a:xfrm>
              <a:prstGeom prst="ellipse">
                <a:avLst/>
              </a:prstGeom>
              <a:solidFill>
                <a:srgbClr val="2F393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581502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nest with an egg on top&#10;&#10;Description automatically generated">
            <a:extLst>
              <a:ext uri="{FF2B5EF4-FFF2-40B4-BE49-F238E27FC236}">
                <a16:creationId xmlns:a16="http://schemas.microsoft.com/office/drawing/2014/main" id="{DB2911EF-28A8-4781-AEA7-BAFA6B685E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3980" cy="685799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0F30ACD-F26C-43A8-87E1-F8B6A0BFF184}"/>
              </a:ext>
            </a:extLst>
          </p:cNvPr>
          <p:cNvSpPr/>
          <p:nvPr/>
        </p:nvSpPr>
        <p:spPr>
          <a:xfrm>
            <a:off x="319773" y="215758"/>
            <a:ext cx="8504434" cy="2122161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Homeownership is an important source of wealth creation, enabling current homeowners and succeeding generations to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move up the economic ladder.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46075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A65D67A-2A30-4009-8B41-63C8AF07F78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C62BF3-1EE7-4AA1-929D-E0761AB7B96C}"/>
              </a:ext>
            </a:extLst>
          </p:cNvPr>
          <p:cNvSpPr txBox="1"/>
          <p:nvPr/>
        </p:nvSpPr>
        <p:spPr>
          <a:xfrm>
            <a:off x="-1" y="14944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B4E3230-AE4A-4479-ADB2-2DE3FFB9CA25}"/>
              </a:ext>
            </a:extLst>
          </p:cNvPr>
          <p:cNvGraphicFramePr/>
          <p:nvPr/>
        </p:nvGraphicFramePr>
        <p:xfrm>
          <a:off x="677156" y="1690888"/>
          <a:ext cx="7963410" cy="4874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Rectangle 24">
            <a:extLst>
              <a:ext uri="{FF2B5EF4-FFF2-40B4-BE49-F238E27FC236}">
                <a16:creationId xmlns:a16="http://schemas.microsoft.com/office/drawing/2014/main" id="{996DECC2-FB19-414F-8F86-F626B515BF38}"/>
              </a:ext>
            </a:extLst>
          </p:cNvPr>
          <p:cNvSpPr/>
          <p:nvPr/>
        </p:nvSpPr>
        <p:spPr>
          <a:xfrm>
            <a:off x="-1" y="196893"/>
            <a:ext cx="914400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those same analysts and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others just forecasted for Q3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4A507E-D041-4E09-979E-20078D3C0372}"/>
              </a:ext>
            </a:extLst>
          </p:cNvPr>
          <p:cNvSpPr txBox="1"/>
          <p:nvPr/>
        </p:nvSpPr>
        <p:spPr>
          <a:xfrm>
            <a:off x="173722" y="5830826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A884A7-D4BA-4A14-94F7-C74B86435BB7}"/>
              </a:ext>
            </a:extLst>
          </p:cNvPr>
          <p:cNvSpPr txBox="1"/>
          <p:nvPr/>
        </p:nvSpPr>
        <p:spPr>
          <a:xfrm>
            <a:off x="1130157" y="5167112"/>
            <a:ext cx="3818994" cy="400110"/>
          </a:xfrm>
          <a:prstGeom prst="rect">
            <a:avLst/>
          </a:prstGeom>
          <a:solidFill>
            <a:srgbClr val="72C45A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Four of the original five forecasters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2BE884-4080-4211-8F4A-BFA166427945}"/>
              </a:ext>
            </a:extLst>
          </p:cNvPr>
          <p:cNvSpPr txBox="1"/>
          <p:nvPr/>
        </p:nvSpPr>
        <p:spPr>
          <a:xfrm>
            <a:off x="5381604" y="5167112"/>
            <a:ext cx="3089051" cy="400110"/>
          </a:xfrm>
          <a:prstGeom prst="rect">
            <a:avLst/>
          </a:prstGeom>
          <a:solidFill>
            <a:srgbClr val="0CADEF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Additional three forecasters</a:t>
            </a:r>
          </a:p>
        </p:txBody>
      </p:sp>
    </p:spTree>
    <p:extLst>
      <p:ext uri="{BB962C8B-B14F-4D97-AF65-F5344CB8AC3E}">
        <p14:creationId xmlns:p14="http://schemas.microsoft.com/office/powerpoint/2010/main" val="1756621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FC573FD-BD53-4A93-830F-25C2BCCB3702}"/>
              </a:ext>
            </a:extLst>
          </p:cNvPr>
          <p:cNvSpPr/>
          <p:nvPr/>
        </p:nvSpPr>
        <p:spPr>
          <a:xfrm>
            <a:off x="6213764" y="6489337"/>
            <a:ext cx="28018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U.S. Bureau of Labor Statistics, NAR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C8213EF-E094-4D1C-BA66-120C0DCB7E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1918561"/>
              </p:ext>
            </p:extLst>
          </p:nvPr>
        </p:nvGraphicFramePr>
        <p:xfrm>
          <a:off x="651641" y="1618592"/>
          <a:ext cx="7798676" cy="4705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B2CA768-92CE-4568-BAB6-88A0F1682F69}"/>
              </a:ext>
            </a:extLst>
          </p:cNvPr>
          <p:cNvSpPr txBox="1"/>
          <p:nvPr/>
        </p:nvSpPr>
        <p:spPr>
          <a:xfrm>
            <a:off x="0" y="273869"/>
            <a:ext cx="914399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C9B00"/>
                </a:solidFill>
              </a:rPr>
              <a:t>Unemployment Rates</a:t>
            </a:r>
            <a:r>
              <a:rPr lang="en-US" sz="3600" dirty="0">
                <a:solidFill>
                  <a:srgbClr val="CC9B00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and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3600" b="1" dirty="0">
                <a:solidFill>
                  <a:srgbClr val="00B0F0"/>
                </a:solidFill>
              </a:rPr>
              <a:t>Home Sales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Do Not Have a Direct Relationship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88EF7E7-757D-47AE-8E98-9A7E61466B06}"/>
              </a:ext>
            </a:extLst>
          </p:cNvPr>
          <p:cNvSpPr txBox="1"/>
          <p:nvPr/>
        </p:nvSpPr>
        <p:spPr>
          <a:xfrm rot="16200000">
            <a:off x="-2021408" y="3521005"/>
            <a:ext cx="4705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F0"/>
                </a:solidFill>
              </a:rPr>
              <a:t>Existing Home Sales (Bars)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F83ECC7-3561-46DC-9137-3CB47F1DD16A}"/>
              </a:ext>
            </a:extLst>
          </p:cNvPr>
          <p:cNvSpPr txBox="1"/>
          <p:nvPr/>
        </p:nvSpPr>
        <p:spPr>
          <a:xfrm rot="5400000">
            <a:off x="6463388" y="3458879"/>
            <a:ext cx="4581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C9B00"/>
                </a:solidFill>
              </a:rPr>
              <a:t>Unemployment Rate (Line)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9E713CE-48A2-4552-B857-068E8D032E07}"/>
              </a:ext>
            </a:extLst>
          </p:cNvPr>
          <p:cNvSpPr/>
          <p:nvPr/>
        </p:nvSpPr>
        <p:spPr>
          <a:xfrm>
            <a:off x="1541124" y="3467338"/>
            <a:ext cx="486043" cy="43684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4329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33F934F-86B2-4505-9B18-FCBED0C83F3B}"/>
              </a:ext>
            </a:extLst>
          </p:cNvPr>
          <p:cNvSpPr/>
          <p:nvPr/>
        </p:nvSpPr>
        <p:spPr>
          <a:xfrm>
            <a:off x="3857469" y="4026991"/>
            <a:ext cx="486043" cy="43684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4329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4161B07-E987-4AFE-A66B-17CD0FC8C1A3}"/>
              </a:ext>
            </a:extLst>
          </p:cNvPr>
          <p:cNvSpPr/>
          <p:nvPr/>
        </p:nvSpPr>
        <p:spPr>
          <a:xfrm>
            <a:off x="5534746" y="2722602"/>
            <a:ext cx="486043" cy="43684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4329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F21EC99-4517-4265-850A-4F54494A2EFC}"/>
              </a:ext>
            </a:extLst>
          </p:cNvPr>
          <p:cNvSpPr/>
          <p:nvPr/>
        </p:nvSpPr>
        <p:spPr>
          <a:xfrm>
            <a:off x="7150866" y="4056802"/>
            <a:ext cx="486043" cy="436842"/>
          </a:xfrm>
          <a:prstGeom prst="ellipse">
            <a:avLst/>
          </a:prstGeom>
          <a:solidFill>
            <a:srgbClr val="00B050"/>
          </a:solidFill>
          <a:ln w="28575">
            <a:solidFill>
              <a:srgbClr val="4329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75513601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69025E-E37E-DB4A-AC90-63474669FCB8}"/>
              </a:ext>
            </a:extLst>
          </p:cNvPr>
          <p:cNvSpPr/>
          <p:nvPr/>
        </p:nvSpPr>
        <p:spPr>
          <a:xfrm>
            <a:off x="-1" y="0"/>
            <a:ext cx="9144000" cy="6858000"/>
          </a:xfrm>
          <a:prstGeom prst="rect">
            <a:avLst/>
          </a:prstGeom>
          <a:solidFill>
            <a:srgbClr val="090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ACCD8C5-D277-2942-8BA6-DF8B2492C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443" y="6248674"/>
            <a:ext cx="2001784" cy="27789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C3C2606-5DDF-2C41-9DAD-C690E0D91F7A}"/>
              </a:ext>
            </a:extLst>
          </p:cNvPr>
          <p:cNvSpPr/>
          <p:nvPr/>
        </p:nvSpPr>
        <p:spPr>
          <a:xfrm>
            <a:off x="4571999" y="831145"/>
            <a:ext cx="3963073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Shockingly Strong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HousingWire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19EE9B-686B-F644-8F4F-6C025FA72495}"/>
              </a:ext>
            </a:extLst>
          </p:cNvPr>
          <p:cNvSpPr txBox="1"/>
          <p:nvPr/>
        </p:nvSpPr>
        <p:spPr>
          <a:xfrm>
            <a:off x="278337" y="3914612"/>
            <a:ext cx="3981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Stared the pandemic right in the eye and hasn’t blinked.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-Zillow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0C5B088-F56D-6642-9A81-9E0E4F6FFE19}"/>
              </a:ext>
            </a:extLst>
          </p:cNvPr>
          <p:cNvSpPr txBox="1"/>
          <p:nvPr/>
        </p:nvSpPr>
        <p:spPr>
          <a:xfrm>
            <a:off x="787078" y="2436613"/>
            <a:ext cx="75698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“Pulled something of a high-wire act in the second quarter”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ATTOM Data Solutions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C22D27-8576-904A-B36D-1D9572E2DD14}"/>
              </a:ext>
            </a:extLst>
          </p:cNvPr>
          <p:cNvSpPr txBox="1"/>
          <p:nvPr/>
        </p:nvSpPr>
        <p:spPr>
          <a:xfrm>
            <a:off x="4571999" y="4641976"/>
            <a:ext cx="398169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Has been nothing short of remarkable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–Meyers Research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2E082F-04DE-EB4B-B5AC-3B4828DF3D2F}"/>
              </a:ext>
            </a:extLst>
          </p:cNvPr>
          <p:cNvSpPr txBox="1"/>
          <p:nvPr/>
        </p:nvSpPr>
        <p:spPr>
          <a:xfrm>
            <a:off x="497181" y="443284"/>
            <a:ext cx="27239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 astonishing rebound…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Realtor.com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5-Point Star 21">
            <a:extLst>
              <a:ext uri="{FF2B5EF4-FFF2-40B4-BE49-F238E27FC236}">
                <a16:creationId xmlns:a16="http://schemas.microsoft.com/office/drawing/2014/main" id="{331FB9EA-9F4F-854E-B4CC-20E0F00C9D89}"/>
              </a:ext>
            </a:extLst>
          </p:cNvPr>
          <p:cNvSpPr/>
          <p:nvPr/>
        </p:nvSpPr>
        <p:spPr>
          <a:xfrm>
            <a:off x="4819959" y="3429000"/>
            <a:ext cx="666441" cy="645289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5-Point Star 22">
            <a:extLst>
              <a:ext uri="{FF2B5EF4-FFF2-40B4-BE49-F238E27FC236}">
                <a16:creationId xmlns:a16="http://schemas.microsoft.com/office/drawing/2014/main" id="{F896A922-2E8D-8D4E-81A2-F8E752BC42AF}"/>
              </a:ext>
            </a:extLst>
          </p:cNvPr>
          <p:cNvSpPr/>
          <p:nvPr/>
        </p:nvSpPr>
        <p:spPr>
          <a:xfrm>
            <a:off x="5576143" y="3426455"/>
            <a:ext cx="666441" cy="645289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5-Point Star 23">
            <a:extLst>
              <a:ext uri="{FF2B5EF4-FFF2-40B4-BE49-F238E27FC236}">
                <a16:creationId xmlns:a16="http://schemas.microsoft.com/office/drawing/2014/main" id="{FB21E20A-84AF-4B46-8BA9-FDD4859E95BC}"/>
              </a:ext>
            </a:extLst>
          </p:cNvPr>
          <p:cNvSpPr/>
          <p:nvPr/>
        </p:nvSpPr>
        <p:spPr>
          <a:xfrm>
            <a:off x="6368589" y="3411154"/>
            <a:ext cx="666441" cy="645289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5-Point Star 24">
            <a:extLst>
              <a:ext uri="{FF2B5EF4-FFF2-40B4-BE49-F238E27FC236}">
                <a16:creationId xmlns:a16="http://schemas.microsoft.com/office/drawing/2014/main" id="{71BDC7DD-2D98-C648-B910-9DD6E4493A72}"/>
              </a:ext>
            </a:extLst>
          </p:cNvPr>
          <p:cNvSpPr/>
          <p:nvPr/>
        </p:nvSpPr>
        <p:spPr>
          <a:xfrm>
            <a:off x="7165409" y="3411155"/>
            <a:ext cx="666441" cy="645289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5-Point Star 25">
            <a:extLst>
              <a:ext uri="{FF2B5EF4-FFF2-40B4-BE49-F238E27FC236}">
                <a16:creationId xmlns:a16="http://schemas.microsoft.com/office/drawing/2014/main" id="{23C0A9D8-9E4E-2E4E-A60A-AE7077EB3DB2}"/>
              </a:ext>
            </a:extLst>
          </p:cNvPr>
          <p:cNvSpPr/>
          <p:nvPr/>
        </p:nvSpPr>
        <p:spPr>
          <a:xfrm>
            <a:off x="7971259" y="3423122"/>
            <a:ext cx="666441" cy="645289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picture containing flower, drawing, light&#10;&#10;Description automatically generated">
            <a:extLst>
              <a:ext uri="{FF2B5EF4-FFF2-40B4-BE49-F238E27FC236}">
                <a16:creationId xmlns:a16="http://schemas.microsoft.com/office/drawing/2014/main" id="{F7F58953-1E41-6146-BD64-8BE8A4C94B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201" y="6102568"/>
            <a:ext cx="296217" cy="570106"/>
          </a:xfrm>
          <a:prstGeom prst="rect">
            <a:avLst/>
          </a:prstGeom>
        </p:spPr>
      </p:pic>
      <p:pic>
        <p:nvPicPr>
          <p:cNvPr id="6" name="Picture 5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880881E0-5768-EC43-9B07-CED79BA5DA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0252" y="6129663"/>
            <a:ext cx="370846" cy="57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396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29E617-D003-4535-892F-9939D98B88C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3CD3AD4-8DCD-4CBE-9C9B-0249F663D52F}"/>
              </a:ext>
            </a:extLst>
          </p:cNvPr>
          <p:cNvCxnSpPr>
            <a:cxnSpLocks/>
          </p:cNvCxnSpPr>
          <p:nvPr/>
        </p:nvCxnSpPr>
        <p:spPr>
          <a:xfrm>
            <a:off x="922112" y="2933048"/>
            <a:ext cx="5272957" cy="0"/>
          </a:xfrm>
          <a:prstGeom prst="line">
            <a:avLst/>
          </a:prstGeom>
          <a:ln w="63500">
            <a:solidFill>
              <a:srgbClr val="0CADE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27A0846-73E8-4C0A-A2A5-81D405B34FC8}"/>
              </a:ext>
            </a:extLst>
          </p:cNvPr>
          <p:cNvGraphicFramePr/>
          <p:nvPr/>
        </p:nvGraphicFramePr>
        <p:xfrm>
          <a:off x="404541" y="1243174"/>
          <a:ext cx="5790528" cy="5004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E3BA3C99-21E3-4E23-8AB3-7431256E40AE}"/>
              </a:ext>
            </a:extLst>
          </p:cNvPr>
          <p:cNvSpPr txBox="1"/>
          <p:nvPr/>
        </p:nvSpPr>
        <p:spPr>
          <a:xfrm>
            <a:off x="2101777" y="2528508"/>
            <a:ext cx="24285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CADE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February 1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srgbClr val="0CADE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CADE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Baseline = 100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A43DEFE-E535-487B-823B-D8DBEE6E7669}"/>
              </a:ext>
            </a:extLst>
          </p:cNvPr>
          <p:cNvSpPr/>
          <p:nvPr/>
        </p:nvSpPr>
        <p:spPr>
          <a:xfrm>
            <a:off x="0" y="36527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Housing Market Recovery Index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8E8F258-DA24-4A8C-AA28-CED54FF09EC8}"/>
              </a:ext>
            </a:extLst>
          </p:cNvPr>
          <p:cNvSpPr txBox="1"/>
          <p:nvPr/>
        </p:nvSpPr>
        <p:spPr>
          <a:xfrm>
            <a:off x="7886113" y="6338841"/>
            <a:ext cx="10170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realtor.com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8785E8-E03C-4948-B09C-F4BF2E4EEFF3}"/>
              </a:ext>
            </a:extLst>
          </p:cNvPr>
          <p:cNvSpPr txBox="1"/>
          <p:nvPr/>
        </p:nvSpPr>
        <p:spPr>
          <a:xfrm>
            <a:off x="6408215" y="2090172"/>
            <a:ext cx="2662307" cy="2123658"/>
          </a:xfrm>
          <a:prstGeom prst="rect">
            <a:avLst/>
          </a:prstGeom>
          <a:solidFill>
            <a:srgbClr val="2F393F"/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Components:</a:t>
            </a:r>
            <a:b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Demand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Supply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Price </a:t>
            </a:r>
          </a:p>
          <a:p>
            <a:pPr marL="288925" marR="0" lvl="0" indent="-2889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Time on Market </a:t>
            </a:r>
          </a:p>
        </p:txBody>
      </p:sp>
    </p:spTree>
    <p:extLst>
      <p:ext uri="{BB962C8B-B14F-4D97-AF65-F5344CB8AC3E}">
        <p14:creationId xmlns:p14="http://schemas.microsoft.com/office/powerpoint/2010/main" val="1814022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770B5B3-F9A8-7B44-A9EA-271941EB13B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A16ED72-1949-404E-A63D-89D1CE9AD45A}"/>
              </a:ext>
            </a:extLst>
          </p:cNvPr>
          <p:cNvGraphicFramePr/>
          <p:nvPr/>
        </p:nvGraphicFramePr>
        <p:xfrm>
          <a:off x="349321" y="985289"/>
          <a:ext cx="8476180" cy="5764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A7CE22C-7A78-485D-9543-225D0931306C}"/>
              </a:ext>
            </a:extLst>
          </p:cNvPr>
          <p:cNvSpPr txBox="1"/>
          <p:nvPr/>
        </p:nvSpPr>
        <p:spPr>
          <a:xfrm>
            <a:off x="452062" y="277403"/>
            <a:ext cx="82025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Year-Over-Year Changes in Key Metrics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38C8D8-90D6-470C-9C20-DFF7EE12DB16}"/>
              </a:ext>
            </a:extLst>
          </p:cNvPr>
          <p:cNvSpPr txBox="1"/>
          <p:nvPr/>
        </p:nvSpPr>
        <p:spPr>
          <a:xfrm>
            <a:off x="821931" y="5268359"/>
            <a:ext cx="40377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ShowingTime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MBA, Zillow, NAR, NAHB</a:t>
            </a:r>
          </a:p>
        </p:txBody>
      </p:sp>
    </p:spTree>
    <p:extLst>
      <p:ext uri="{BB962C8B-B14F-4D97-AF65-F5344CB8AC3E}">
        <p14:creationId xmlns:p14="http://schemas.microsoft.com/office/powerpoint/2010/main" val="3102466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A5E749-57DE-492B-BD78-6F6D19B49A9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A4DD33F-7D2E-4C9D-9071-E3CA53EEB9ED}"/>
              </a:ext>
            </a:extLst>
          </p:cNvPr>
          <p:cNvGraphicFramePr/>
          <p:nvPr/>
        </p:nvGraphicFramePr>
        <p:xfrm>
          <a:off x="400691" y="380145"/>
          <a:ext cx="8435083" cy="590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C89F6862-F37B-40D6-8A1B-83E1408425CA}"/>
              </a:ext>
            </a:extLst>
          </p:cNvPr>
          <p:cNvSpPr/>
          <p:nvPr/>
        </p:nvSpPr>
        <p:spPr>
          <a:xfrm>
            <a:off x="196595" y="6309232"/>
            <a:ext cx="8352884" cy="276999"/>
          </a:xfrm>
          <a:prstGeom prst="rect">
            <a:avLst/>
          </a:prstGeom>
          <a:solidFill>
            <a:srgbClr val="2F393F"/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*Weekly showings normalized to the first calendar week of January</a:t>
            </a:r>
            <a:r>
              <a:rPr kumimoji="0" lang="en-US" sz="1200" b="0" i="1" u="sng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7-day moving average. 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85F25F-A80E-453E-9293-1DC5E9706EC7}"/>
              </a:ext>
            </a:extLst>
          </p:cNvPr>
          <p:cNvSpPr/>
          <p:nvPr/>
        </p:nvSpPr>
        <p:spPr>
          <a:xfrm>
            <a:off x="3626784" y="4450011"/>
            <a:ext cx="5291184" cy="584775"/>
          </a:xfrm>
          <a:prstGeom prst="rect">
            <a:avLst/>
          </a:prstGeom>
          <a:solidFill>
            <a:srgbClr val="2F393F"/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Change in Showing Traffic*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DF3EB8-6FFB-4813-AACE-736F4F376CF0}"/>
              </a:ext>
            </a:extLst>
          </p:cNvPr>
          <p:cNvSpPr txBox="1"/>
          <p:nvPr/>
        </p:nvSpPr>
        <p:spPr>
          <a:xfrm>
            <a:off x="7780804" y="6364119"/>
            <a:ext cx="1166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ShowingTime</a:t>
            </a:r>
          </a:p>
        </p:txBody>
      </p:sp>
    </p:spTree>
    <p:extLst>
      <p:ext uri="{BB962C8B-B14F-4D97-AF65-F5344CB8AC3E}">
        <p14:creationId xmlns:p14="http://schemas.microsoft.com/office/powerpoint/2010/main" val="2973160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29E617-D003-4535-892F-9939D98B88C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CA6037-856E-44EF-998C-E8DE4B944752}"/>
              </a:ext>
            </a:extLst>
          </p:cNvPr>
          <p:cNvSpPr/>
          <p:nvPr/>
        </p:nvSpPr>
        <p:spPr>
          <a:xfrm>
            <a:off x="475179" y="413000"/>
            <a:ext cx="847541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“Whether in terms of pending contract activity or our proprietary buyer demand ratings, the various measures of </a:t>
            </a:r>
            <a:r>
              <a:rPr kumimoji="0" lang="en-US" sz="4000" b="0" i="0" u="none" strike="noStrike" kern="1200" cap="none" spc="1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demand captured in this month’s survey can only be described as shockingly strong, in spite of the resurgence in COVID-19 cases</a:t>
            </a:r>
            <a:r>
              <a:rPr kumimoji="0" lang="en-US" sz="4000" b="0" i="0" u="none" strike="noStrike" kern="1200" cap="none" spc="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.”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C5E280-04B8-FD44-9875-082A5AA7E344}"/>
              </a:ext>
            </a:extLst>
          </p:cNvPr>
          <p:cNvSpPr txBox="1"/>
          <p:nvPr/>
        </p:nvSpPr>
        <p:spPr>
          <a:xfrm>
            <a:off x="2000111" y="5306343"/>
            <a:ext cx="4698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Zelman’s Broker Survey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78C4BD3-1B7E-4B83-ADD9-6112A9E063D8}"/>
              </a:ext>
            </a:extLst>
          </p:cNvPr>
          <p:cNvGrpSpPr/>
          <p:nvPr/>
        </p:nvGrpSpPr>
        <p:grpSpPr>
          <a:xfrm>
            <a:off x="7116038" y="4643281"/>
            <a:ext cx="1834556" cy="1667685"/>
            <a:chOff x="5922499" y="3249637"/>
            <a:chExt cx="2771335" cy="2700998"/>
          </a:xfrm>
          <a:solidFill>
            <a:schemeClr val="tx1"/>
          </a:solidFill>
        </p:grpSpPr>
        <p:sp>
          <p:nvSpPr>
            <p:cNvPr id="17" name="Speech Bubble: Oval 7">
              <a:extLst>
                <a:ext uri="{FF2B5EF4-FFF2-40B4-BE49-F238E27FC236}">
                  <a16:creationId xmlns:a16="http://schemas.microsoft.com/office/drawing/2014/main" id="{91B346D9-1716-4FAC-B72E-012A7AD76DB4}"/>
                </a:ext>
              </a:extLst>
            </p:cNvPr>
            <p:cNvSpPr/>
            <p:nvPr/>
          </p:nvSpPr>
          <p:spPr>
            <a:xfrm>
              <a:off x="5922499" y="3249637"/>
              <a:ext cx="2771335" cy="2700998"/>
            </a:xfrm>
            <a:prstGeom prst="wedgeEllipseCallout">
              <a:avLst>
                <a:gd name="adj1" fmla="val 36048"/>
                <a:gd name="adj2" fmla="val 67262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1603D85-B850-4863-97C8-08DF1610CFAA}"/>
                </a:ext>
              </a:extLst>
            </p:cNvPr>
            <p:cNvGrpSpPr/>
            <p:nvPr/>
          </p:nvGrpSpPr>
          <p:grpSpPr>
            <a:xfrm>
              <a:off x="6998677" y="3787727"/>
              <a:ext cx="618978" cy="1744394"/>
              <a:chOff x="6914271" y="3854544"/>
              <a:chExt cx="618978" cy="1744394"/>
            </a:xfrm>
            <a:grpFill/>
          </p:grpSpPr>
          <p:sp>
            <p:nvSpPr>
              <p:cNvPr id="19" name="Trapezoid 18">
                <a:extLst>
                  <a:ext uri="{FF2B5EF4-FFF2-40B4-BE49-F238E27FC236}">
                    <a16:creationId xmlns:a16="http://schemas.microsoft.com/office/drawing/2014/main" id="{3890D175-21D2-4C60-8B3F-70AE389D540E}"/>
                  </a:ext>
                </a:extLst>
              </p:cNvPr>
              <p:cNvSpPr/>
              <p:nvPr/>
            </p:nvSpPr>
            <p:spPr>
              <a:xfrm rot="10800000">
                <a:off x="6914271" y="3854544"/>
                <a:ext cx="618978" cy="1280160"/>
              </a:xfrm>
              <a:prstGeom prst="trapezoid">
                <a:avLst/>
              </a:prstGeom>
              <a:solidFill>
                <a:srgbClr val="2F393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1189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86391B27-CF17-47A4-BF47-2FC8CEB0BBBB}"/>
                  </a:ext>
                </a:extLst>
              </p:cNvPr>
              <p:cNvSpPr/>
              <p:nvPr/>
            </p:nvSpPr>
            <p:spPr>
              <a:xfrm>
                <a:off x="7076049" y="5275382"/>
                <a:ext cx="337624" cy="323556"/>
              </a:xfrm>
              <a:prstGeom prst="ellipse">
                <a:avLst/>
              </a:prstGeom>
              <a:solidFill>
                <a:srgbClr val="2F393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92500612"/>
      </p:ext>
    </p:extLst>
  </p:cSld>
  <p:clrMapOvr>
    <a:masterClrMapping/>
  </p:clrMapOvr>
</p:sld>
</file>

<file path=ppt/theme/theme1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2153</TotalTime>
  <Words>1348</Words>
  <Application>Microsoft Office PowerPoint</Application>
  <PresentationFormat>On-screen Show (4:3)</PresentationFormat>
  <Paragraphs>198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Calibri</vt:lpstr>
      <vt:lpstr>Calibri Light</vt:lpstr>
      <vt:lpstr>Calibri Regular</vt:lpstr>
      <vt:lpstr>Times New Roman</vt:lpstr>
      <vt:lpstr>5_Office Theme</vt:lpstr>
      <vt:lpstr>6_Office Theme</vt:lpstr>
      <vt:lpstr>Office Theme</vt:lpstr>
      <vt:lpstr>8_Office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Morgan Tranquist</dc:creator>
  <cp:lastModifiedBy>Gary Wilson</cp:lastModifiedBy>
  <cp:revision>133</cp:revision>
  <dcterms:created xsi:type="dcterms:W3CDTF">2016-01-14T17:27:05Z</dcterms:created>
  <dcterms:modified xsi:type="dcterms:W3CDTF">2021-01-24T16:04:31Z</dcterms:modified>
</cp:coreProperties>
</file>